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1" Type="http://schemas.openxmlformats.org/officeDocument/2006/relationships/slide" Target="slides/slide36.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1c0d0009e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1c0d0009e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1c54c30ad6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1c54c30ad6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1721beb3c1_8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1721beb3c1_8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1721beb3c1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1721beb3c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1721beb3c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1721beb3c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1721beb3c1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1721beb3c1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1721beb3c1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1721beb3c1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1721beb3c1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1721beb3c1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1721beb3c1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1721beb3c1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1721beb3c1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1721beb3c1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1721beb3c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1721beb3c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1721beb3c1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1721beb3c1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1721beb3c1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1721beb3c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1721beb3c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1721beb3c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1c3f9e79d7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1c3f9e79d7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1c3f9e79d7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1c3f9e79d7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1721beb3c1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1721beb3c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1721beb3c1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1721beb3c1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1721beb3c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1721beb3c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1721beb3c1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1721beb3c1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1c3f9e79d7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1c3f9e79d7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1721beb3c1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1721beb3c1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1c3f9e79d7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1c3f9e79d7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1721beb3c1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1721beb3c1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1c3f9e79d7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1c3f9e79d7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1c3f9e79d7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1c3f9e79d7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1c0d0009e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1c0d0009e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1c0d0009e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31c0d0009e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1c3f9e79d7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1c3f9e79d7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1721beb3c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1721beb3c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1721beb3c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1721beb3c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1721beb3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1721beb3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1c3f9e79d7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1c3f9e79d7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1721beb3c1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1721beb3c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1721beb3c1_8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1721beb3c1_8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9.png"/><Relationship Id="rId5"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36.png"/><Relationship Id="rId5"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4.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8.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3.png"/><Relationship Id="rId4" Type="http://schemas.openxmlformats.org/officeDocument/2006/relationships/image" Target="../media/image41.png"/><Relationship Id="rId5"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9.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5.png"/><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4.png"/><Relationship Id="rId7"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3.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ReMo Project</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Isha Bhanot, Kate Stenberg, Ryan Webb</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Conversion of entry into ISBNs or titles/authors </a:t>
            </a:r>
            <a:endParaRPr/>
          </a:p>
        </p:txBody>
      </p:sp>
      <p:sp>
        <p:nvSpPr>
          <p:cNvPr id="132" name="Google Shape;132;p22"/>
          <p:cNvSpPr txBox="1"/>
          <p:nvPr>
            <p:ph idx="1" type="body"/>
          </p:nvPr>
        </p:nvSpPr>
        <p:spPr>
          <a:xfrm>
            <a:off x="311700" y="1017725"/>
            <a:ext cx="4498200" cy="816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We often ran out of free API calls </a:t>
            </a:r>
            <a:r>
              <a:rPr lang="en"/>
              <a:t>when it came time to add data manually.</a:t>
            </a:r>
            <a:endParaRPr/>
          </a:p>
        </p:txBody>
      </p:sp>
      <p:pic>
        <p:nvPicPr>
          <p:cNvPr id="133" name="Google Shape;133;p22"/>
          <p:cNvPicPr preferRelativeResize="0"/>
          <p:nvPr/>
        </p:nvPicPr>
        <p:blipFill>
          <a:blip r:embed="rId3">
            <a:alphaModFix/>
          </a:blip>
          <a:stretch>
            <a:fillRect/>
          </a:stretch>
        </p:blipFill>
        <p:spPr>
          <a:xfrm>
            <a:off x="4809902" y="1017726"/>
            <a:ext cx="4334100" cy="1885825"/>
          </a:xfrm>
          <a:prstGeom prst="rect">
            <a:avLst/>
          </a:prstGeom>
          <a:noFill/>
          <a:ln>
            <a:noFill/>
          </a:ln>
        </p:spPr>
      </p:pic>
      <p:pic>
        <p:nvPicPr>
          <p:cNvPr id="134" name="Google Shape;134;p22"/>
          <p:cNvPicPr preferRelativeResize="0"/>
          <p:nvPr/>
        </p:nvPicPr>
        <p:blipFill>
          <a:blip r:embed="rId4">
            <a:alphaModFix/>
          </a:blip>
          <a:stretch>
            <a:fillRect/>
          </a:stretch>
        </p:blipFill>
        <p:spPr>
          <a:xfrm>
            <a:off x="0" y="4004675"/>
            <a:ext cx="1508662" cy="1138825"/>
          </a:xfrm>
          <a:prstGeom prst="rect">
            <a:avLst/>
          </a:prstGeom>
          <a:noFill/>
          <a:ln>
            <a:noFill/>
          </a:ln>
        </p:spPr>
      </p:pic>
      <p:pic>
        <p:nvPicPr>
          <p:cNvPr id="135" name="Google Shape;135;p22"/>
          <p:cNvPicPr preferRelativeResize="0"/>
          <p:nvPr/>
        </p:nvPicPr>
        <p:blipFill>
          <a:blip r:embed="rId5">
            <a:alphaModFix/>
          </a:blip>
          <a:stretch>
            <a:fillRect/>
          </a:stretch>
        </p:blipFill>
        <p:spPr>
          <a:xfrm>
            <a:off x="1519150" y="4568878"/>
            <a:ext cx="1508650" cy="548197"/>
          </a:xfrm>
          <a:prstGeom prst="rect">
            <a:avLst/>
          </a:prstGeom>
          <a:noFill/>
          <a:ln>
            <a:noFill/>
          </a:ln>
        </p:spPr>
      </p:pic>
      <p:pic>
        <p:nvPicPr>
          <p:cNvPr id="136" name="Google Shape;136;p22"/>
          <p:cNvPicPr preferRelativeResize="0"/>
          <p:nvPr/>
        </p:nvPicPr>
        <p:blipFill>
          <a:blip r:embed="rId6">
            <a:alphaModFix/>
          </a:blip>
          <a:stretch>
            <a:fillRect/>
          </a:stretch>
        </p:blipFill>
        <p:spPr>
          <a:xfrm>
            <a:off x="3038300" y="4004674"/>
            <a:ext cx="6105702" cy="1138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Conversion of entry into ISBNs or titles/authors </a:t>
            </a:r>
            <a:endParaRPr/>
          </a:p>
        </p:txBody>
      </p:sp>
      <p:sp>
        <p:nvSpPr>
          <p:cNvPr id="142" name="Google Shape;142;p23"/>
          <p:cNvSpPr txBox="1"/>
          <p:nvPr>
            <p:ph idx="1" type="body"/>
          </p:nvPr>
        </p:nvSpPr>
        <p:spPr>
          <a:xfrm>
            <a:off x="311700" y="1017725"/>
            <a:ext cx="4498200" cy="816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We often ran out of free API calls when it came time to add data manually.</a:t>
            </a:r>
            <a:endParaRPr/>
          </a:p>
        </p:txBody>
      </p:sp>
      <p:pic>
        <p:nvPicPr>
          <p:cNvPr id="143" name="Google Shape;143;p23"/>
          <p:cNvPicPr preferRelativeResize="0"/>
          <p:nvPr/>
        </p:nvPicPr>
        <p:blipFill>
          <a:blip r:embed="rId3">
            <a:alphaModFix/>
          </a:blip>
          <a:stretch>
            <a:fillRect/>
          </a:stretch>
        </p:blipFill>
        <p:spPr>
          <a:xfrm>
            <a:off x="4809902" y="1017726"/>
            <a:ext cx="4334100" cy="1885825"/>
          </a:xfrm>
          <a:prstGeom prst="rect">
            <a:avLst/>
          </a:prstGeom>
          <a:noFill/>
          <a:ln>
            <a:noFill/>
          </a:ln>
        </p:spPr>
      </p:pic>
      <p:pic>
        <p:nvPicPr>
          <p:cNvPr id="144" name="Google Shape;144;p23"/>
          <p:cNvPicPr preferRelativeResize="0"/>
          <p:nvPr/>
        </p:nvPicPr>
        <p:blipFill>
          <a:blip r:embed="rId4">
            <a:alphaModFix/>
          </a:blip>
          <a:stretch>
            <a:fillRect/>
          </a:stretch>
        </p:blipFill>
        <p:spPr>
          <a:xfrm>
            <a:off x="0" y="3917325"/>
            <a:ext cx="3371992" cy="1226175"/>
          </a:xfrm>
          <a:prstGeom prst="rect">
            <a:avLst/>
          </a:prstGeom>
          <a:noFill/>
          <a:ln>
            <a:noFill/>
          </a:ln>
        </p:spPr>
      </p:pic>
      <p:pic>
        <p:nvPicPr>
          <p:cNvPr id="145" name="Google Shape;145;p23"/>
          <p:cNvPicPr preferRelativeResize="0"/>
          <p:nvPr/>
        </p:nvPicPr>
        <p:blipFill>
          <a:blip r:embed="rId5">
            <a:alphaModFix/>
          </a:blip>
          <a:stretch>
            <a:fillRect/>
          </a:stretch>
        </p:blipFill>
        <p:spPr>
          <a:xfrm>
            <a:off x="3372000" y="3804767"/>
            <a:ext cx="5772001" cy="133873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4"/>
          <p:cNvSpPr txBox="1"/>
          <p:nvPr>
            <p:ph type="title"/>
          </p:nvPr>
        </p:nvSpPr>
        <p:spPr>
          <a:xfrm>
            <a:off x="311700" y="445025"/>
            <a:ext cx="8520600" cy="954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t>Conversion of entry into ISBNs or titles/authors (File Upload)</a:t>
            </a:r>
            <a:endParaRPr/>
          </a:p>
        </p:txBody>
      </p:sp>
      <p:pic>
        <p:nvPicPr>
          <p:cNvPr id="151" name="Google Shape;151;p24"/>
          <p:cNvPicPr preferRelativeResize="0"/>
          <p:nvPr/>
        </p:nvPicPr>
        <p:blipFill>
          <a:blip r:embed="rId3">
            <a:alphaModFix/>
          </a:blip>
          <a:stretch>
            <a:fillRect/>
          </a:stretch>
        </p:blipFill>
        <p:spPr>
          <a:xfrm>
            <a:off x="1850275" y="1516050"/>
            <a:ext cx="5443449" cy="34163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Workflow</a:t>
            </a:r>
            <a:endParaRPr/>
          </a:p>
        </p:txBody>
      </p:sp>
      <p:pic>
        <p:nvPicPr>
          <p:cNvPr id="157" name="Google Shape;157;p25"/>
          <p:cNvPicPr preferRelativeResize="0"/>
          <p:nvPr/>
        </p:nvPicPr>
        <p:blipFill>
          <a:blip r:embed="rId3">
            <a:alphaModFix/>
          </a:blip>
          <a:stretch>
            <a:fillRect/>
          </a:stretch>
        </p:blipFill>
        <p:spPr>
          <a:xfrm>
            <a:off x="138163" y="1556387"/>
            <a:ext cx="8867676" cy="2030725"/>
          </a:xfrm>
          <a:prstGeom prst="rect">
            <a:avLst/>
          </a:prstGeom>
          <a:noFill/>
          <a:ln>
            <a:noFill/>
          </a:ln>
        </p:spPr>
      </p:pic>
      <p:sp>
        <p:nvSpPr>
          <p:cNvPr id="158" name="Google Shape;158;p25"/>
          <p:cNvSpPr/>
          <p:nvPr/>
        </p:nvSpPr>
        <p:spPr>
          <a:xfrm>
            <a:off x="3271100" y="1985200"/>
            <a:ext cx="1198500" cy="13536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59" name="Google Shape;159;p25"/>
          <p:cNvCxnSpPr/>
          <p:nvPr/>
        </p:nvCxnSpPr>
        <p:spPr>
          <a:xfrm>
            <a:off x="7323925" y="1984950"/>
            <a:ext cx="642000" cy="586800"/>
          </a:xfrm>
          <a:prstGeom prst="straightConnector1">
            <a:avLst/>
          </a:prstGeom>
          <a:noFill/>
          <a:ln cap="flat" cmpd="sng" w="9525">
            <a:solidFill>
              <a:srgbClr val="FF0000"/>
            </a:solidFill>
            <a:prstDash val="solid"/>
            <a:round/>
            <a:headEnd len="med" w="med" type="none"/>
            <a:tailEnd len="med" w="med" type="none"/>
          </a:ln>
        </p:spPr>
      </p:cxnSp>
      <p:cxnSp>
        <p:nvCxnSpPr>
          <p:cNvPr id="160" name="Google Shape;160;p25"/>
          <p:cNvCxnSpPr/>
          <p:nvPr/>
        </p:nvCxnSpPr>
        <p:spPr>
          <a:xfrm rot="5400000">
            <a:off x="7323925" y="1984950"/>
            <a:ext cx="642000" cy="5868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API Call</a:t>
            </a:r>
            <a:endParaRPr/>
          </a:p>
        </p:txBody>
      </p:sp>
      <p:sp>
        <p:nvSpPr>
          <p:cNvPr id="166" name="Google Shape;166;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7" name="Google Shape;167;p26"/>
          <p:cNvPicPr preferRelativeResize="0"/>
          <p:nvPr/>
        </p:nvPicPr>
        <p:blipFill>
          <a:blip r:embed="rId3">
            <a:alphaModFix/>
          </a:blip>
          <a:stretch>
            <a:fillRect/>
          </a:stretch>
        </p:blipFill>
        <p:spPr>
          <a:xfrm>
            <a:off x="1884951" y="1791850"/>
            <a:ext cx="5374100" cy="2978325"/>
          </a:xfrm>
          <a:prstGeom prst="rect">
            <a:avLst/>
          </a:prstGeom>
          <a:noFill/>
          <a:ln>
            <a:noFill/>
          </a:ln>
        </p:spPr>
      </p:pic>
      <p:pic>
        <p:nvPicPr>
          <p:cNvPr id="168" name="Google Shape;168;p26"/>
          <p:cNvPicPr preferRelativeResize="0"/>
          <p:nvPr/>
        </p:nvPicPr>
        <p:blipFill>
          <a:blip r:embed="rId4">
            <a:alphaModFix/>
          </a:blip>
          <a:stretch>
            <a:fillRect/>
          </a:stretch>
        </p:blipFill>
        <p:spPr>
          <a:xfrm>
            <a:off x="1884951" y="1017729"/>
            <a:ext cx="5374100" cy="77411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7"/>
          <p:cNvSpPr txBox="1"/>
          <p:nvPr>
            <p:ph type="title"/>
          </p:nvPr>
        </p:nvSpPr>
        <p:spPr>
          <a:xfrm>
            <a:off x="311700" y="127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API Call</a:t>
            </a:r>
            <a:endParaRPr/>
          </a:p>
        </p:txBody>
      </p:sp>
      <p:sp>
        <p:nvSpPr>
          <p:cNvPr id="174" name="Google Shape;174;p27"/>
          <p:cNvSpPr txBox="1"/>
          <p:nvPr>
            <p:ph idx="1" type="body"/>
          </p:nvPr>
        </p:nvSpPr>
        <p:spPr>
          <a:xfrm>
            <a:off x="311700" y="863550"/>
            <a:ext cx="2575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t>Take file path →</a:t>
            </a:r>
            <a:endParaRPr sz="1200"/>
          </a:p>
          <a:p>
            <a:pPr indent="0" lvl="0" marL="0" rtl="0" algn="l">
              <a:spcBef>
                <a:spcPts val="1200"/>
              </a:spcBef>
              <a:spcAft>
                <a:spcPts val="0"/>
              </a:spcAft>
              <a:buNone/>
            </a:pPr>
            <a:r>
              <a:rPr lang="en" sz="1200"/>
              <a:t>Conditional file I/O for file types →</a:t>
            </a:r>
            <a:endParaRPr sz="1200"/>
          </a:p>
          <a:p>
            <a:pPr indent="0" lvl="0" marL="0" rtl="0" algn="l">
              <a:spcBef>
                <a:spcPts val="1200"/>
              </a:spcBef>
              <a:spcAft>
                <a:spcPts val="0"/>
              </a:spcAft>
              <a:buNone/>
            </a:pPr>
            <a:r>
              <a:t/>
            </a:r>
            <a:endParaRPr sz="1200"/>
          </a:p>
          <a:p>
            <a:pPr indent="0" lvl="0" marL="0" rtl="0" algn="l">
              <a:spcBef>
                <a:spcPts val="1200"/>
              </a:spcBef>
              <a:spcAft>
                <a:spcPts val="0"/>
              </a:spcAft>
              <a:buNone/>
            </a:pPr>
            <a:r>
              <a:rPr lang="en" sz="1200"/>
              <a:t>Clean ISBN values, currently </a:t>
            </a:r>
            <a:r>
              <a:rPr lang="en" sz="1200"/>
              <a:t>structured</a:t>
            </a:r>
            <a:r>
              <a:rPr lang="en" sz="1200"/>
              <a:t> for .xlsx files →</a:t>
            </a:r>
            <a:endParaRPr sz="1200"/>
          </a:p>
          <a:p>
            <a:pPr indent="-304800" lvl="0" marL="457200" rtl="0" algn="l">
              <a:spcBef>
                <a:spcPts val="1200"/>
              </a:spcBef>
              <a:spcAft>
                <a:spcPts val="0"/>
              </a:spcAft>
              <a:buSzPts val="1200"/>
              <a:buChar char="●"/>
            </a:pPr>
            <a:r>
              <a:rPr lang="en" sz="1200"/>
              <a:t>All files will be converted to .xlsx</a:t>
            </a:r>
            <a:endParaRPr sz="1200"/>
          </a:p>
        </p:txBody>
      </p:sp>
      <p:pic>
        <p:nvPicPr>
          <p:cNvPr id="175" name="Google Shape;175;p27"/>
          <p:cNvPicPr preferRelativeResize="0"/>
          <p:nvPr/>
        </p:nvPicPr>
        <p:blipFill>
          <a:blip r:embed="rId3">
            <a:alphaModFix/>
          </a:blip>
          <a:stretch>
            <a:fillRect/>
          </a:stretch>
        </p:blipFill>
        <p:spPr>
          <a:xfrm>
            <a:off x="2886800" y="819551"/>
            <a:ext cx="6257198" cy="3504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API Call</a:t>
            </a:r>
            <a:endParaRPr/>
          </a:p>
        </p:txBody>
      </p:sp>
      <p:sp>
        <p:nvSpPr>
          <p:cNvPr id="181" name="Google Shape;181;p28"/>
          <p:cNvSpPr txBox="1"/>
          <p:nvPr>
            <p:ph idx="1" type="body"/>
          </p:nvPr>
        </p:nvSpPr>
        <p:spPr>
          <a:xfrm>
            <a:off x="311700" y="1350475"/>
            <a:ext cx="2838300" cy="343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000"/>
              <a:t>Separate records with and without ISBNs →</a:t>
            </a:r>
            <a:endParaRPr sz="1000"/>
          </a:p>
          <a:p>
            <a:pPr indent="0" lvl="0" marL="0" rtl="0" algn="l">
              <a:spcBef>
                <a:spcPts val="1200"/>
              </a:spcBef>
              <a:spcAft>
                <a:spcPts val="0"/>
              </a:spcAft>
              <a:buNone/>
            </a:pPr>
            <a:r>
              <a:rPr lang="en" sz="1000"/>
              <a:t>Remove hyphens and modify ISBN values </a:t>
            </a:r>
            <a:r>
              <a:rPr lang="en" sz="1000"/>
              <a:t>→</a:t>
            </a:r>
            <a:endParaRPr sz="1000"/>
          </a:p>
          <a:p>
            <a:pPr indent="0" lvl="0" marL="0" rtl="0" algn="l">
              <a:spcBef>
                <a:spcPts val="1200"/>
              </a:spcBef>
              <a:spcAft>
                <a:spcPts val="0"/>
              </a:spcAft>
              <a:buNone/>
            </a:pPr>
            <a:r>
              <a:t/>
            </a:r>
            <a:endParaRPr sz="1000"/>
          </a:p>
          <a:p>
            <a:pPr indent="0" lvl="0" marL="0" rtl="0" algn="l">
              <a:spcBef>
                <a:spcPts val="1200"/>
              </a:spcBef>
              <a:spcAft>
                <a:spcPts val="0"/>
              </a:spcAft>
              <a:buNone/>
            </a:pPr>
            <a:r>
              <a:rPr lang="en" sz="1000"/>
              <a:t>Separate correct ISBNs from broken ISBNs →</a:t>
            </a:r>
            <a:endParaRPr sz="1000"/>
          </a:p>
          <a:p>
            <a:pPr indent="0" lvl="0" marL="0" rtl="0" algn="l">
              <a:spcBef>
                <a:spcPts val="1200"/>
              </a:spcBef>
              <a:spcAft>
                <a:spcPts val="0"/>
              </a:spcAft>
              <a:buNone/>
            </a:pPr>
            <a:r>
              <a:t/>
            </a:r>
            <a:endParaRPr sz="1000"/>
          </a:p>
          <a:p>
            <a:pPr indent="0" lvl="0" marL="0" rtl="0" algn="l">
              <a:spcBef>
                <a:spcPts val="1200"/>
              </a:spcBef>
              <a:spcAft>
                <a:spcPts val="0"/>
              </a:spcAft>
              <a:buNone/>
            </a:pPr>
            <a:r>
              <a:rPr lang="en" sz="1000"/>
              <a:t>Apply ‘978’ to beginning of broken ISBNs that are currently length 10  →</a:t>
            </a:r>
            <a:endParaRPr sz="1000"/>
          </a:p>
          <a:p>
            <a:pPr indent="0" lvl="0" marL="0" rtl="0" algn="l">
              <a:spcBef>
                <a:spcPts val="1200"/>
              </a:spcBef>
              <a:spcAft>
                <a:spcPts val="0"/>
              </a:spcAft>
              <a:buNone/>
            </a:pPr>
            <a:r>
              <a:t/>
            </a:r>
            <a:endParaRPr sz="1000"/>
          </a:p>
          <a:p>
            <a:pPr indent="0" lvl="0" marL="0" rtl="0" algn="l">
              <a:spcBef>
                <a:spcPts val="1200"/>
              </a:spcBef>
              <a:spcAft>
                <a:spcPts val="0"/>
              </a:spcAft>
              <a:buNone/>
            </a:pPr>
            <a:r>
              <a:rPr lang="en" sz="1000"/>
              <a:t>Concatenate the (fixed) broken ISBNs and correct ISBNs →</a:t>
            </a:r>
            <a:endParaRPr sz="1000"/>
          </a:p>
          <a:p>
            <a:pPr indent="0" lvl="0" marL="0" rtl="0" algn="l">
              <a:spcBef>
                <a:spcPts val="1200"/>
              </a:spcBef>
              <a:spcAft>
                <a:spcPts val="1200"/>
              </a:spcAft>
              <a:buNone/>
            </a:pPr>
            <a:r>
              <a:rPr lang="en" sz="1000"/>
              <a:t>Convert df to strings for the time being →</a:t>
            </a:r>
            <a:endParaRPr sz="1000"/>
          </a:p>
        </p:txBody>
      </p:sp>
      <p:pic>
        <p:nvPicPr>
          <p:cNvPr id="182" name="Google Shape;182;p28"/>
          <p:cNvPicPr preferRelativeResize="0"/>
          <p:nvPr/>
        </p:nvPicPr>
        <p:blipFill>
          <a:blip r:embed="rId3">
            <a:alphaModFix/>
          </a:blip>
          <a:stretch>
            <a:fillRect/>
          </a:stretch>
        </p:blipFill>
        <p:spPr>
          <a:xfrm>
            <a:off x="3149999" y="1350473"/>
            <a:ext cx="5993974" cy="3020401"/>
          </a:xfrm>
          <a:prstGeom prst="rect">
            <a:avLst/>
          </a:prstGeom>
          <a:noFill/>
          <a:ln>
            <a:noFill/>
          </a:ln>
        </p:spPr>
      </p:pic>
      <p:pic>
        <p:nvPicPr>
          <p:cNvPr id="183" name="Google Shape;183;p28"/>
          <p:cNvPicPr preferRelativeResize="0"/>
          <p:nvPr/>
        </p:nvPicPr>
        <p:blipFill>
          <a:blip r:embed="rId4">
            <a:alphaModFix/>
          </a:blip>
          <a:stretch>
            <a:fillRect/>
          </a:stretch>
        </p:blipFill>
        <p:spPr>
          <a:xfrm>
            <a:off x="3150003" y="4467500"/>
            <a:ext cx="5993974" cy="31901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API Call</a:t>
            </a:r>
            <a:endParaRPr/>
          </a:p>
        </p:txBody>
      </p:sp>
      <p:sp>
        <p:nvSpPr>
          <p:cNvPr id="189" name="Google Shape;189;p29"/>
          <p:cNvSpPr txBox="1"/>
          <p:nvPr>
            <p:ph idx="1" type="body"/>
          </p:nvPr>
        </p:nvSpPr>
        <p:spPr>
          <a:xfrm>
            <a:off x="311700" y="1017725"/>
            <a:ext cx="8520600" cy="3690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Handling duplicate rows </a:t>
            </a:r>
            <a:endParaRPr/>
          </a:p>
          <a:p>
            <a:pPr indent="0" lvl="0" marL="0" rtl="0" algn="l">
              <a:spcBef>
                <a:spcPts val="1200"/>
              </a:spcBef>
              <a:spcAft>
                <a:spcPts val="0"/>
              </a:spcAft>
              <a:buNone/>
            </a:pPr>
            <a:r>
              <a:rPr lang="en"/>
              <a:t>that have the same values,</a:t>
            </a:r>
            <a:endParaRPr/>
          </a:p>
          <a:p>
            <a:pPr indent="0" lvl="0" marL="0" rtl="0" algn="l">
              <a:spcBef>
                <a:spcPts val="1200"/>
              </a:spcBef>
              <a:spcAft>
                <a:spcPts val="0"/>
              </a:spcAft>
              <a:buNone/>
            </a:pPr>
            <a:r>
              <a:rPr lang="en"/>
              <a:t>except for ‘Subject’</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Add missing attributes or</a:t>
            </a:r>
            <a:endParaRPr/>
          </a:p>
          <a:p>
            <a:pPr indent="0" lvl="0" marL="0" rtl="0" algn="l">
              <a:spcBef>
                <a:spcPts val="1200"/>
              </a:spcBef>
              <a:spcAft>
                <a:spcPts val="0"/>
              </a:spcAft>
              <a:buNone/>
            </a:pPr>
            <a:r>
              <a:rPr lang="en"/>
              <a:t>features that are necessary</a:t>
            </a:r>
            <a:endParaRPr/>
          </a:p>
          <a:p>
            <a:pPr indent="0" lvl="0" marL="0" rtl="0" algn="l">
              <a:spcBef>
                <a:spcPts val="1200"/>
              </a:spcBef>
              <a:spcAft>
                <a:spcPts val="1200"/>
              </a:spcAft>
              <a:buNone/>
            </a:pPr>
            <a:r>
              <a:rPr lang="en"/>
              <a:t>to the data</a:t>
            </a:r>
            <a:endParaRPr/>
          </a:p>
        </p:txBody>
      </p:sp>
      <p:pic>
        <p:nvPicPr>
          <p:cNvPr id="190" name="Google Shape;190;p29"/>
          <p:cNvPicPr preferRelativeResize="0"/>
          <p:nvPr/>
        </p:nvPicPr>
        <p:blipFill>
          <a:blip r:embed="rId3">
            <a:alphaModFix/>
          </a:blip>
          <a:stretch>
            <a:fillRect/>
          </a:stretch>
        </p:blipFill>
        <p:spPr>
          <a:xfrm>
            <a:off x="3190126" y="1017737"/>
            <a:ext cx="5953874" cy="1976876"/>
          </a:xfrm>
          <a:prstGeom prst="rect">
            <a:avLst/>
          </a:prstGeom>
          <a:noFill/>
          <a:ln>
            <a:noFill/>
          </a:ln>
        </p:spPr>
      </p:pic>
      <p:pic>
        <p:nvPicPr>
          <p:cNvPr id="191" name="Google Shape;191;p29"/>
          <p:cNvPicPr preferRelativeResize="0"/>
          <p:nvPr/>
        </p:nvPicPr>
        <p:blipFill>
          <a:blip r:embed="rId4">
            <a:alphaModFix/>
          </a:blip>
          <a:stretch>
            <a:fillRect/>
          </a:stretch>
        </p:blipFill>
        <p:spPr>
          <a:xfrm>
            <a:off x="3190126" y="3484733"/>
            <a:ext cx="5953874" cy="122391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API Call</a:t>
            </a:r>
            <a:endParaRPr/>
          </a:p>
        </p:txBody>
      </p:sp>
      <p:sp>
        <p:nvSpPr>
          <p:cNvPr id="197" name="Google Shape;197;p30"/>
          <p:cNvSpPr txBox="1"/>
          <p:nvPr>
            <p:ph idx="1" type="body"/>
          </p:nvPr>
        </p:nvSpPr>
        <p:spPr>
          <a:xfrm>
            <a:off x="311700" y="1285200"/>
            <a:ext cx="8520600" cy="350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sz="1600"/>
          </a:p>
          <a:p>
            <a:pPr indent="0" lvl="0" marL="0" rtl="0" algn="l">
              <a:spcBef>
                <a:spcPts val="1200"/>
              </a:spcBef>
              <a:spcAft>
                <a:spcPts val="0"/>
              </a:spcAft>
              <a:buNone/>
            </a:pPr>
            <a:r>
              <a:rPr lang="en" sz="1600"/>
              <a:t>Short version of the dataframe </a:t>
            </a:r>
            <a:endParaRPr sz="1600"/>
          </a:p>
          <a:p>
            <a:pPr indent="0" lvl="0" marL="0" rtl="0" algn="l">
              <a:spcBef>
                <a:spcPts val="1200"/>
              </a:spcBef>
              <a:spcAft>
                <a:spcPts val="1200"/>
              </a:spcAft>
              <a:buNone/>
            </a:pPr>
            <a:r>
              <a:rPr lang="en" sz="1600"/>
              <a:t>for  testing/example</a:t>
            </a:r>
            <a:endParaRPr sz="1600"/>
          </a:p>
        </p:txBody>
      </p:sp>
      <p:pic>
        <p:nvPicPr>
          <p:cNvPr id="198" name="Google Shape;198;p30"/>
          <p:cNvPicPr preferRelativeResize="0"/>
          <p:nvPr/>
        </p:nvPicPr>
        <p:blipFill>
          <a:blip r:embed="rId3">
            <a:alphaModFix/>
          </a:blip>
          <a:stretch>
            <a:fillRect/>
          </a:stretch>
        </p:blipFill>
        <p:spPr>
          <a:xfrm>
            <a:off x="3484662" y="1285200"/>
            <a:ext cx="5619502" cy="395125"/>
          </a:xfrm>
          <a:prstGeom prst="rect">
            <a:avLst/>
          </a:prstGeom>
          <a:noFill/>
          <a:ln>
            <a:noFill/>
          </a:ln>
        </p:spPr>
      </p:pic>
      <p:pic>
        <p:nvPicPr>
          <p:cNvPr id="199" name="Google Shape;199;p30"/>
          <p:cNvPicPr preferRelativeResize="0"/>
          <p:nvPr/>
        </p:nvPicPr>
        <p:blipFill>
          <a:blip r:embed="rId4">
            <a:alphaModFix/>
          </a:blip>
          <a:stretch>
            <a:fillRect/>
          </a:stretch>
        </p:blipFill>
        <p:spPr>
          <a:xfrm>
            <a:off x="3444825" y="1680325"/>
            <a:ext cx="5699174" cy="31111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API Call</a:t>
            </a:r>
            <a:endParaRPr/>
          </a:p>
        </p:txBody>
      </p:sp>
      <p:sp>
        <p:nvSpPr>
          <p:cNvPr id="205" name="Google Shape;205;p31"/>
          <p:cNvSpPr txBox="1"/>
          <p:nvPr>
            <p:ph idx="1" type="body"/>
          </p:nvPr>
        </p:nvSpPr>
        <p:spPr>
          <a:xfrm>
            <a:off x="311700" y="863550"/>
            <a:ext cx="8520600" cy="390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Iterate through all ISBNs in dataframe, and call</a:t>
            </a:r>
            <a:endParaRPr sz="1500"/>
          </a:p>
          <a:p>
            <a:pPr indent="0" lvl="0" marL="0" rtl="0" algn="l">
              <a:spcBef>
                <a:spcPts val="1200"/>
              </a:spcBef>
              <a:spcAft>
                <a:spcPts val="0"/>
              </a:spcAft>
              <a:buNone/>
            </a:pPr>
            <a:r>
              <a:rPr lang="en" sz="1500"/>
              <a:t>the Google Books API by ISBN.</a:t>
            </a:r>
            <a:endParaRPr sz="1500"/>
          </a:p>
          <a:p>
            <a:pPr indent="0" lvl="0" marL="0" rtl="0" algn="l">
              <a:spcBef>
                <a:spcPts val="1200"/>
              </a:spcBef>
              <a:spcAft>
                <a:spcPts val="0"/>
              </a:spcAft>
              <a:buNone/>
            </a:pPr>
            <a:r>
              <a:t/>
            </a:r>
            <a:endParaRPr sz="1500"/>
          </a:p>
          <a:p>
            <a:pPr indent="0" lvl="0" marL="0" rtl="0" algn="l">
              <a:spcBef>
                <a:spcPts val="1200"/>
              </a:spcBef>
              <a:spcAft>
                <a:spcPts val="0"/>
              </a:spcAft>
              <a:buNone/>
            </a:pPr>
            <a:r>
              <a:rPr lang="en" sz="1500"/>
              <a:t>Take the available book data from this request</a:t>
            </a:r>
            <a:endParaRPr sz="1500"/>
          </a:p>
          <a:p>
            <a:pPr indent="0" lvl="0" marL="0" rtl="0" algn="l">
              <a:spcBef>
                <a:spcPts val="1200"/>
              </a:spcBef>
              <a:spcAft>
                <a:spcPts val="0"/>
              </a:spcAft>
              <a:buNone/>
            </a:pPr>
            <a:r>
              <a:rPr lang="en" sz="1500"/>
              <a:t>relevant to desired data</a:t>
            </a:r>
            <a:endParaRPr sz="1500"/>
          </a:p>
          <a:p>
            <a:pPr indent="0" lvl="0" marL="0" rtl="0" algn="l">
              <a:spcBef>
                <a:spcPts val="1200"/>
              </a:spcBef>
              <a:spcAft>
                <a:spcPts val="0"/>
              </a:spcAft>
              <a:buNone/>
            </a:pPr>
            <a:r>
              <a:t/>
            </a:r>
            <a:endParaRPr sz="1500"/>
          </a:p>
          <a:p>
            <a:pPr indent="0" lvl="0" marL="0" rtl="0" algn="l">
              <a:spcBef>
                <a:spcPts val="1200"/>
              </a:spcBef>
              <a:spcAft>
                <a:spcPts val="0"/>
              </a:spcAft>
              <a:buNone/>
            </a:pPr>
            <a:r>
              <a:rPr lang="en" sz="1500"/>
              <a:t>Populate missing data from original .xlsx in the</a:t>
            </a:r>
            <a:endParaRPr sz="1500"/>
          </a:p>
          <a:p>
            <a:pPr indent="0" lvl="0" marL="0" rtl="0" algn="l">
              <a:spcBef>
                <a:spcPts val="1200"/>
              </a:spcBef>
              <a:spcAft>
                <a:spcPts val="1200"/>
              </a:spcAft>
              <a:buNone/>
            </a:pPr>
            <a:r>
              <a:rPr lang="en" sz="1500"/>
              <a:t>d</a:t>
            </a:r>
            <a:r>
              <a:rPr lang="en" sz="1500"/>
              <a:t>ataframe</a:t>
            </a:r>
            <a:endParaRPr sz="1500"/>
          </a:p>
        </p:txBody>
      </p:sp>
      <p:pic>
        <p:nvPicPr>
          <p:cNvPr id="206" name="Google Shape;206;p31"/>
          <p:cNvPicPr preferRelativeResize="0"/>
          <p:nvPr/>
        </p:nvPicPr>
        <p:blipFill>
          <a:blip r:embed="rId3">
            <a:alphaModFix/>
          </a:blip>
          <a:stretch>
            <a:fillRect/>
          </a:stretch>
        </p:blipFill>
        <p:spPr>
          <a:xfrm>
            <a:off x="4478846" y="800650"/>
            <a:ext cx="4665155" cy="2571749"/>
          </a:xfrm>
          <a:prstGeom prst="rect">
            <a:avLst/>
          </a:prstGeom>
          <a:noFill/>
          <a:ln>
            <a:noFill/>
          </a:ln>
        </p:spPr>
      </p:pic>
      <p:pic>
        <p:nvPicPr>
          <p:cNvPr id="207" name="Google Shape;207;p31"/>
          <p:cNvPicPr preferRelativeResize="0"/>
          <p:nvPr/>
        </p:nvPicPr>
        <p:blipFill>
          <a:blip r:embed="rId4">
            <a:alphaModFix/>
          </a:blip>
          <a:stretch>
            <a:fillRect/>
          </a:stretch>
        </p:blipFill>
        <p:spPr>
          <a:xfrm>
            <a:off x="4478850" y="3372400"/>
            <a:ext cx="4665149" cy="1394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Workflow</a:t>
            </a:r>
            <a:endParaRPr/>
          </a:p>
        </p:txBody>
      </p:sp>
      <p:pic>
        <p:nvPicPr>
          <p:cNvPr id="61" name="Google Shape;61;p14"/>
          <p:cNvPicPr preferRelativeResize="0"/>
          <p:nvPr/>
        </p:nvPicPr>
        <p:blipFill>
          <a:blip r:embed="rId3">
            <a:alphaModFix/>
          </a:blip>
          <a:stretch>
            <a:fillRect/>
          </a:stretch>
        </p:blipFill>
        <p:spPr>
          <a:xfrm>
            <a:off x="138163" y="1556387"/>
            <a:ext cx="8867676" cy="2030725"/>
          </a:xfrm>
          <a:prstGeom prst="rect">
            <a:avLst/>
          </a:prstGeom>
          <a:noFill/>
          <a:ln>
            <a:noFill/>
          </a:ln>
        </p:spPr>
      </p:pic>
      <p:cxnSp>
        <p:nvCxnSpPr>
          <p:cNvPr id="62" name="Google Shape;62;p14"/>
          <p:cNvCxnSpPr/>
          <p:nvPr/>
        </p:nvCxnSpPr>
        <p:spPr>
          <a:xfrm>
            <a:off x="7323925" y="1984950"/>
            <a:ext cx="642000" cy="586800"/>
          </a:xfrm>
          <a:prstGeom prst="straightConnector1">
            <a:avLst/>
          </a:prstGeom>
          <a:noFill/>
          <a:ln cap="flat" cmpd="sng" w="9525">
            <a:solidFill>
              <a:srgbClr val="FF0000"/>
            </a:solidFill>
            <a:prstDash val="solid"/>
            <a:round/>
            <a:headEnd len="med" w="med" type="none"/>
            <a:tailEnd len="med" w="med" type="none"/>
          </a:ln>
        </p:spPr>
      </p:cxnSp>
      <p:cxnSp>
        <p:nvCxnSpPr>
          <p:cNvPr id="63" name="Google Shape;63;p14"/>
          <p:cNvCxnSpPr/>
          <p:nvPr/>
        </p:nvCxnSpPr>
        <p:spPr>
          <a:xfrm rot="5400000">
            <a:off x="7323925" y="1984950"/>
            <a:ext cx="642000" cy="5868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2"/>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API Call</a:t>
            </a:r>
            <a:endParaRPr/>
          </a:p>
        </p:txBody>
      </p:sp>
      <p:sp>
        <p:nvSpPr>
          <p:cNvPr id="213" name="Google Shape;213;p32"/>
          <p:cNvSpPr txBox="1"/>
          <p:nvPr>
            <p:ph idx="1" type="body"/>
          </p:nvPr>
        </p:nvSpPr>
        <p:spPr>
          <a:xfrm>
            <a:off x="311700" y="572700"/>
            <a:ext cx="8520600" cy="3777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Before:									After:</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This does not rescue all missing values, but gives us more complete data.</a:t>
            </a:r>
            <a:endParaRPr/>
          </a:p>
        </p:txBody>
      </p:sp>
      <p:pic>
        <p:nvPicPr>
          <p:cNvPr id="214" name="Google Shape;214;p32"/>
          <p:cNvPicPr preferRelativeResize="0"/>
          <p:nvPr/>
        </p:nvPicPr>
        <p:blipFill>
          <a:blip r:embed="rId3">
            <a:alphaModFix/>
          </a:blip>
          <a:stretch>
            <a:fillRect/>
          </a:stretch>
        </p:blipFill>
        <p:spPr>
          <a:xfrm>
            <a:off x="4867475" y="1282448"/>
            <a:ext cx="4276526" cy="2357513"/>
          </a:xfrm>
          <a:prstGeom prst="rect">
            <a:avLst/>
          </a:prstGeom>
          <a:noFill/>
          <a:ln>
            <a:noFill/>
          </a:ln>
        </p:spPr>
      </p:pic>
      <p:pic>
        <p:nvPicPr>
          <p:cNvPr id="215" name="Google Shape;215;p32"/>
          <p:cNvPicPr preferRelativeResize="0"/>
          <p:nvPr/>
        </p:nvPicPr>
        <p:blipFill>
          <a:blip r:embed="rId4">
            <a:alphaModFix/>
          </a:blip>
          <a:stretch>
            <a:fillRect/>
          </a:stretch>
        </p:blipFill>
        <p:spPr>
          <a:xfrm>
            <a:off x="0" y="1293925"/>
            <a:ext cx="4276526" cy="2334549"/>
          </a:xfrm>
          <a:prstGeom prst="rect">
            <a:avLst/>
          </a:prstGeom>
          <a:noFill/>
          <a:ln>
            <a:noFill/>
          </a:ln>
        </p:spPr>
      </p:pic>
      <p:sp>
        <p:nvSpPr>
          <p:cNvPr id="216" name="Google Shape;216;p32"/>
          <p:cNvSpPr/>
          <p:nvPr/>
        </p:nvSpPr>
        <p:spPr>
          <a:xfrm>
            <a:off x="8242500" y="1293900"/>
            <a:ext cx="483300" cy="23346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17" name="Google Shape;217;p32"/>
          <p:cNvPicPr preferRelativeResize="0"/>
          <p:nvPr/>
        </p:nvPicPr>
        <p:blipFill>
          <a:blip r:embed="rId5">
            <a:alphaModFix/>
          </a:blip>
          <a:stretch>
            <a:fillRect/>
          </a:stretch>
        </p:blipFill>
        <p:spPr>
          <a:xfrm>
            <a:off x="2789800" y="4548700"/>
            <a:ext cx="6354202" cy="331975"/>
          </a:xfrm>
          <a:prstGeom prst="rect">
            <a:avLst/>
          </a:prstGeom>
          <a:noFill/>
          <a:ln>
            <a:noFill/>
          </a:ln>
        </p:spPr>
      </p:pic>
      <p:sp>
        <p:nvSpPr>
          <p:cNvPr id="218" name="Google Shape;218;p32"/>
          <p:cNvSpPr txBox="1"/>
          <p:nvPr/>
        </p:nvSpPr>
        <p:spPr>
          <a:xfrm>
            <a:off x="0" y="4437638"/>
            <a:ext cx="2789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rPr>
              <a:t>Concatenate data following API </a:t>
            </a:r>
            <a:endParaRPr sz="1200">
              <a:solidFill>
                <a:schemeClr val="dk2"/>
              </a:solidFill>
            </a:endParaRPr>
          </a:p>
          <a:p>
            <a:pPr indent="0" lvl="0" marL="0" rtl="0" algn="l">
              <a:spcBef>
                <a:spcPts val="0"/>
              </a:spcBef>
              <a:spcAft>
                <a:spcPts val="0"/>
              </a:spcAft>
              <a:buNone/>
            </a:pPr>
            <a:r>
              <a:rPr lang="en" sz="1200">
                <a:solidFill>
                  <a:schemeClr val="dk2"/>
                </a:solidFill>
              </a:rPr>
              <a:t>call with data missing ISBN.</a:t>
            </a:r>
            <a:endParaRPr sz="1200">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Workflow</a:t>
            </a:r>
            <a:endParaRPr/>
          </a:p>
        </p:txBody>
      </p:sp>
      <p:pic>
        <p:nvPicPr>
          <p:cNvPr id="224" name="Google Shape;224;p33"/>
          <p:cNvPicPr preferRelativeResize="0"/>
          <p:nvPr/>
        </p:nvPicPr>
        <p:blipFill>
          <a:blip r:embed="rId3">
            <a:alphaModFix/>
          </a:blip>
          <a:stretch>
            <a:fillRect/>
          </a:stretch>
        </p:blipFill>
        <p:spPr>
          <a:xfrm>
            <a:off x="138163" y="1556387"/>
            <a:ext cx="8867676" cy="2030725"/>
          </a:xfrm>
          <a:prstGeom prst="rect">
            <a:avLst/>
          </a:prstGeom>
          <a:noFill/>
          <a:ln>
            <a:noFill/>
          </a:ln>
        </p:spPr>
      </p:pic>
      <p:sp>
        <p:nvSpPr>
          <p:cNvPr id="225" name="Google Shape;225;p33"/>
          <p:cNvSpPr/>
          <p:nvPr/>
        </p:nvSpPr>
        <p:spPr>
          <a:xfrm>
            <a:off x="5560850" y="1973925"/>
            <a:ext cx="1198500" cy="13536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26" name="Google Shape;226;p33"/>
          <p:cNvCxnSpPr/>
          <p:nvPr/>
        </p:nvCxnSpPr>
        <p:spPr>
          <a:xfrm>
            <a:off x="7323925" y="1984950"/>
            <a:ext cx="642000" cy="586800"/>
          </a:xfrm>
          <a:prstGeom prst="straightConnector1">
            <a:avLst/>
          </a:prstGeom>
          <a:noFill/>
          <a:ln cap="flat" cmpd="sng" w="9525">
            <a:solidFill>
              <a:srgbClr val="FF0000"/>
            </a:solidFill>
            <a:prstDash val="solid"/>
            <a:round/>
            <a:headEnd len="med" w="med" type="none"/>
            <a:tailEnd len="med" w="med" type="none"/>
          </a:ln>
        </p:spPr>
      </p:cxnSp>
      <p:cxnSp>
        <p:nvCxnSpPr>
          <p:cNvPr id="227" name="Google Shape;227;p33"/>
          <p:cNvCxnSpPr/>
          <p:nvPr/>
        </p:nvCxnSpPr>
        <p:spPr>
          <a:xfrm rot="5400000">
            <a:off x="7323925" y="1984950"/>
            <a:ext cx="642000" cy="5868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DataFrame to SQL Database</a:t>
            </a:r>
            <a:endParaRPr/>
          </a:p>
        </p:txBody>
      </p:sp>
      <p:sp>
        <p:nvSpPr>
          <p:cNvPr id="233" name="Google Shape;233;p34"/>
          <p:cNvSpPr txBox="1"/>
          <p:nvPr/>
        </p:nvSpPr>
        <p:spPr>
          <a:xfrm>
            <a:off x="520800" y="1105400"/>
            <a:ext cx="8102400" cy="7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To write data from the dataframe to the database, we connect to the database and initialize a cursor as follows:</a:t>
            </a:r>
            <a:endParaRPr sz="1800">
              <a:solidFill>
                <a:schemeClr val="dk2"/>
              </a:solidFill>
            </a:endParaRPr>
          </a:p>
        </p:txBody>
      </p:sp>
      <p:pic>
        <p:nvPicPr>
          <p:cNvPr id="234" name="Google Shape;234;p34"/>
          <p:cNvPicPr preferRelativeResize="0"/>
          <p:nvPr/>
        </p:nvPicPr>
        <p:blipFill>
          <a:blip r:embed="rId3">
            <a:alphaModFix/>
          </a:blip>
          <a:stretch>
            <a:fillRect/>
          </a:stretch>
        </p:blipFill>
        <p:spPr>
          <a:xfrm>
            <a:off x="2752725" y="2283400"/>
            <a:ext cx="3638550" cy="2095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Writing to the SQL DB (CREATE)</a:t>
            </a:r>
            <a:endParaRPr/>
          </a:p>
        </p:txBody>
      </p:sp>
      <p:sp>
        <p:nvSpPr>
          <p:cNvPr id="240" name="Google Shape;240;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1" name="Google Shape;241;p35"/>
          <p:cNvPicPr preferRelativeResize="0"/>
          <p:nvPr/>
        </p:nvPicPr>
        <p:blipFill>
          <a:blip r:embed="rId3">
            <a:alphaModFix/>
          </a:blip>
          <a:stretch>
            <a:fillRect/>
          </a:stretch>
        </p:blipFill>
        <p:spPr>
          <a:xfrm>
            <a:off x="0" y="1695351"/>
            <a:ext cx="9144003" cy="23306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6"/>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Writing to the SQL DB (INSERT)</a:t>
            </a:r>
            <a:endParaRPr/>
          </a:p>
        </p:txBody>
      </p:sp>
      <p:sp>
        <p:nvSpPr>
          <p:cNvPr id="247" name="Google Shape;247;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8" name="Google Shape;248;p36"/>
          <p:cNvPicPr preferRelativeResize="0"/>
          <p:nvPr/>
        </p:nvPicPr>
        <p:blipFill>
          <a:blip r:embed="rId3">
            <a:alphaModFix/>
          </a:blip>
          <a:stretch>
            <a:fillRect/>
          </a:stretch>
        </p:blipFill>
        <p:spPr>
          <a:xfrm>
            <a:off x="2160925" y="583538"/>
            <a:ext cx="4822161" cy="45542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Workflow</a:t>
            </a:r>
            <a:endParaRPr/>
          </a:p>
        </p:txBody>
      </p:sp>
      <p:pic>
        <p:nvPicPr>
          <p:cNvPr id="254" name="Google Shape;254;p37"/>
          <p:cNvPicPr preferRelativeResize="0"/>
          <p:nvPr/>
        </p:nvPicPr>
        <p:blipFill>
          <a:blip r:embed="rId3">
            <a:alphaModFix/>
          </a:blip>
          <a:stretch>
            <a:fillRect/>
          </a:stretch>
        </p:blipFill>
        <p:spPr>
          <a:xfrm>
            <a:off x="138163" y="1556387"/>
            <a:ext cx="8867676" cy="2030725"/>
          </a:xfrm>
          <a:prstGeom prst="rect">
            <a:avLst/>
          </a:prstGeom>
          <a:noFill/>
          <a:ln>
            <a:noFill/>
          </a:ln>
        </p:spPr>
      </p:pic>
      <p:sp>
        <p:nvSpPr>
          <p:cNvPr id="255" name="Google Shape;255;p37"/>
          <p:cNvSpPr/>
          <p:nvPr/>
        </p:nvSpPr>
        <p:spPr>
          <a:xfrm>
            <a:off x="7061050" y="1973925"/>
            <a:ext cx="1198500" cy="13536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56" name="Google Shape;256;p37"/>
          <p:cNvCxnSpPr/>
          <p:nvPr/>
        </p:nvCxnSpPr>
        <p:spPr>
          <a:xfrm>
            <a:off x="7323925" y="1984950"/>
            <a:ext cx="642000" cy="586800"/>
          </a:xfrm>
          <a:prstGeom prst="straightConnector1">
            <a:avLst/>
          </a:prstGeom>
          <a:noFill/>
          <a:ln cap="flat" cmpd="sng" w="9525">
            <a:solidFill>
              <a:srgbClr val="FF0000"/>
            </a:solidFill>
            <a:prstDash val="solid"/>
            <a:round/>
            <a:headEnd len="med" w="med" type="none"/>
            <a:tailEnd len="med" w="med" type="none"/>
          </a:ln>
        </p:spPr>
      </p:cxnSp>
      <p:cxnSp>
        <p:nvCxnSpPr>
          <p:cNvPr id="257" name="Google Shape;257;p37"/>
          <p:cNvCxnSpPr/>
          <p:nvPr/>
        </p:nvCxnSpPr>
        <p:spPr>
          <a:xfrm rot="5400000">
            <a:off x="7323925" y="1984950"/>
            <a:ext cx="642000" cy="5868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Database</a:t>
            </a:r>
            <a:endParaRPr/>
          </a:p>
        </p:txBody>
      </p:sp>
      <p:sp>
        <p:nvSpPr>
          <p:cNvPr id="263" name="Google Shape;263;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Our database comprises one table with each entry specifying a unique book.</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7" name="Shape 267"/>
        <p:cNvGrpSpPr/>
        <p:nvPr/>
      </p:nvGrpSpPr>
      <p:grpSpPr>
        <a:xfrm>
          <a:off x="0" y="0"/>
          <a:ext cx="0" cy="0"/>
          <a:chOff x="0" y="0"/>
          <a:chExt cx="0" cy="0"/>
        </a:xfrm>
      </p:grpSpPr>
      <p:sp>
        <p:nvSpPr>
          <p:cNvPr id="268" name="Google Shape;268;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Database</a:t>
            </a:r>
            <a:endParaRPr/>
          </a:p>
        </p:txBody>
      </p:sp>
      <p:pic>
        <p:nvPicPr>
          <p:cNvPr id="269" name="Google Shape;269;p39"/>
          <p:cNvPicPr preferRelativeResize="0"/>
          <p:nvPr/>
        </p:nvPicPr>
        <p:blipFill>
          <a:blip r:embed="rId3">
            <a:alphaModFix/>
          </a:blip>
          <a:stretch>
            <a:fillRect/>
          </a:stretch>
        </p:blipFill>
        <p:spPr>
          <a:xfrm>
            <a:off x="390651" y="1017725"/>
            <a:ext cx="3591049" cy="2111625"/>
          </a:xfrm>
          <a:prstGeom prst="rect">
            <a:avLst/>
          </a:prstGeom>
          <a:noFill/>
          <a:ln>
            <a:noFill/>
          </a:ln>
        </p:spPr>
      </p:pic>
      <p:pic>
        <p:nvPicPr>
          <p:cNvPr id="270" name="Google Shape;270;p39"/>
          <p:cNvPicPr preferRelativeResize="0"/>
          <p:nvPr/>
        </p:nvPicPr>
        <p:blipFill>
          <a:blip r:embed="rId4">
            <a:alphaModFix/>
          </a:blip>
          <a:stretch>
            <a:fillRect/>
          </a:stretch>
        </p:blipFill>
        <p:spPr>
          <a:xfrm>
            <a:off x="390650" y="3234300"/>
            <a:ext cx="3591049" cy="1592440"/>
          </a:xfrm>
          <a:prstGeom prst="rect">
            <a:avLst/>
          </a:prstGeom>
          <a:noFill/>
          <a:ln>
            <a:noFill/>
          </a:ln>
        </p:spPr>
      </p:pic>
      <p:pic>
        <p:nvPicPr>
          <p:cNvPr id="271" name="Google Shape;271;p39"/>
          <p:cNvPicPr preferRelativeResize="0"/>
          <p:nvPr/>
        </p:nvPicPr>
        <p:blipFill>
          <a:blip r:embed="rId5">
            <a:alphaModFix/>
          </a:blip>
          <a:stretch>
            <a:fillRect/>
          </a:stretch>
        </p:blipFill>
        <p:spPr>
          <a:xfrm>
            <a:off x="4170435" y="1017725"/>
            <a:ext cx="4385840" cy="38090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5" name="Shape 275"/>
        <p:cNvGrpSpPr/>
        <p:nvPr/>
      </p:nvGrpSpPr>
      <p:grpSpPr>
        <a:xfrm>
          <a:off x="0" y="0"/>
          <a:ext cx="0" cy="0"/>
          <a:chOff x="0" y="0"/>
          <a:chExt cx="0" cy="0"/>
        </a:xfrm>
      </p:grpSpPr>
      <p:sp>
        <p:nvSpPr>
          <p:cNvPr id="276" name="Google Shape;276;p40"/>
          <p:cNvSpPr txBox="1"/>
          <p:nvPr>
            <p:ph type="title"/>
          </p:nvPr>
        </p:nvSpPr>
        <p:spPr>
          <a:xfrm>
            <a:off x="311700" y="648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Database - in phpmyadmin</a:t>
            </a:r>
            <a:endParaRPr/>
          </a:p>
        </p:txBody>
      </p:sp>
      <p:pic>
        <p:nvPicPr>
          <p:cNvPr id="277" name="Google Shape;277;p40"/>
          <p:cNvPicPr preferRelativeResize="0"/>
          <p:nvPr/>
        </p:nvPicPr>
        <p:blipFill>
          <a:blip r:embed="rId3">
            <a:alphaModFix/>
          </a:blip>
          <a:stretch>
            <a:fillRect/>
          </a:stretch>
        </p:blipFill>
        <p:spPr>
          <a:xfrm>
            <a:off x="63550" y="1278063"/>
            <a:ext cx="3857526" cy="2587376"/>
          </a:xfrm>
          <a:prstGeom prst="rect">
            <a:avLst/>
          </a:prstGeom>
          <a:noFill/>
          <a:ln>
            <a:noFill/>
          </a:ln>
        </p:spPr>
      </p:pic>
      <p:pic>
        <p:nvPicPr>
          <p:cNvPr id="278" name="Google Shape;278;p40"/>
          <p:cNvPicPr preferRelativeResize="0"/>
          <p:nvPr/>
        </p:nvPicPr>
        <p:blipFill>
          <a:blip r:embed="rId4">
            <a:alphaModFix/>
          </a:blip>
          <a:stretch>
            <a:fillRect/>
          </a:stretch>
        </p:blipFill>
        <p:spPr>
          <a:xfrm>
            <a:off x="3921083" y="1278063"/>
            <a:ext cx="5149592" cy="25873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1"/>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Database (phpMyAdmin)</a:t>
            </a:r>
            <a:endParaRPr/>
          </a:p>
        </p:txBody>
      </p:sp>
      <p:pic>
        <p:nvPicPr>
          <p:cNvPr id="284" name="Google Shape;284;p41"/>
          <p:cNvPicPr preferRelativeResize="0"/>
          <p:nvPr/>
        </p:nvPicPr>
        <p:blipFill>
          <a:blip r:embed="rId3">
            <a:alphaModFix/>
          </a:blip>
          <a:stretch>
            <a:fillRect/>
          </a:stretch>
        </p:blipFill>
        <p:spPr>
          <a:xfrm>
            <a:off x="1533388" y="762788"/>
            <a:ext cx="6077216" cy="3617924"/>
          </a:xfrm>
          <a:prstGeom prst="rect">
            <a:avLst/>
          </a:prstGeom>
          <a:noFill/>
          <a:ln>
            <a:noFill/>
          </a:ln>
        </p:spPr>
      </p:pic>
      <p:sp>
        <p:nvSpPr>
          <p:cNvPr id="285" name="Google Shape;285;p41"/>
          <p:cNvSpPr txBox="1"/>
          <p:nvPr/>
        </p:nvSpPr>
        <p:spPr>
          <a:xfrm>
            <a:off x="766800" y="4380700"/>
            <a:ext cx="7610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We left a lot of flexibility in the attributes due to inconsistent, messy data.</a:t>
            </a:r>
            <a:endParaRPr sz="18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a:t>
            </a:r>
            <a:endParaRPr/>
          </a:p>
        </p:txBody>
      </p:sp>
      <p:sp>
        <p:nvSpPr>
          <p:cNvPr id="69" name="Google Shape;69;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Our project aims to take in book data (either from a mass file or from manual entry of one book’s information) via the GUI and adds it to a database. It does this via an API call, which retrieves more accurate information regardless of the information it came in with, which is not reliable. We have added some basic viewing functionality as well.</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Database (phpMyAdmin)</a:t>
            </a:r>
            <a:endParaRPr/>
          </a:p>
        </p:txBody>
      </p:sp>
      <p:sp>
        <p:nvSpPr>
          <p:cNvPr id="291" name="Google Shape;291;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2" name="Google Shape;292;p42"/>
          <p:cNvPicPr preferRelativeResize="0"/>
          <p:nvPr/>
        </p:nvPicPr>
        <p:blipFill>
          <a:blip r:embed="rId3">
            <a:alphaModFix/>
          </a:blip>
          <a:stretch>
            <a:fillRect/>
          </a:stretch>
        </p:blipFill>
        <p:spPr>
          <a:xfrm>
            <a:off x="0" y="1737767"/>
            <a:ext cx="9144003" cy="224581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6" name="Shape 296"/>
        <p:cNvGrpSpPr/>
        <p:nvPr/>
      </p:nvGrpSpPr>
      <p:grpSpPr>
        <a:xfrm>
          <a:off x="0" y="0"/>
          <a:ext cx="0" cy="0"/>
          <a:chOff x="0" y="0"/>
          <a:chExt cx="0" cy="0"/>
        </a:xfrm>
      </p:grpSpPr>
      <p:sp>
        <p:nvSpPr>
          <p:cNvPr id="297" name="Google Shape;297;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Next Steps</a:t>
            </a:r>
            <a:endParaRPr/>
          </a:p>
        </p:txBody>
      </p:sp>
      <p:sp>
        <p:nvSpPr>
          <p:cNvPr id="298" name="Google Shape;298;p43"/>
          <p:cNvSpPr txBox="1"/>
          <p:nvPr>
            <p:ph idx="1" type="body"/>
          </p:nvPr>
        </p:nvSpPr>
        <p:spPr>
          <a:xfrm>
            <a:off x="311700" y="1152475"/>
            <a:ext cx="8520600" cy="37080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b="1" lang="en"/>
              <a:t>Graphical User Interface:</a:t>
            </a:r>
            <a:endParaRPr b="1"/>
          </a:p>
          <a:p>
            <a:pPr indent="-308610" lvl="0" marL="457200" rtl="0" algn="l">
              <a:spcBef>
                <a:spcPts val="1200"/>
              </a:spcBef>
              <a:spcAft>
                <a:spcPts val="0"/>
              </a:spcAft>
              <a:buSzPct val="100000"/>
              <a:buChar char="●"/>
            </a:pPr>
            <a:r>
              <a:rPr lang="en"/>
              <a:t>Build out the interface to directly interact with the database.</a:t>
            </a:r>
            <a:endParaRPr/>
          </a:p>
          <a:p>
            <a:pPr indent="-308610" lvl="0" marL="457200" rtl="0" algn="l">
              <a:spcBef>
                <a:spcPts val="0"/>
              </a:spcBef>
              <a:spcAft>
                <a:spcPts val="0"/>
              </a:spcAft>
              <a:buSzPct val="100000"/>
              <a:buChar char="●"/>
            </a:pPr>
            <a:r>
              <a:rPr lang="en"/>
              <a:t>Consider allowing for manual data entry/updates.</a:t>
            </a:r>
            <a:endParaRPr/>
          </a:p>
          <a:p>
            <a:pPr indent="0" lvl="0" marL="0" rtl="0" algn="l">
              <a:spcBef>
                <a:spcPts val="1200"/>
              </a:spcBef>
              <a:spcAft>
                <a:spcPts val="0"/>
              </a:spcAft>
              <a:buNone/>
            </a:pPr>
            <a:r>
              <a:rPr b="1" lang="en"/>
              <a:t>Data Manipulation and API Call:</a:t>
            </a:r>
            <a:endParaRPr b="1"/>
          </a:p>
          <a:p>
            <a:pPr indent="-308610" lvl="0" marL="457200" rtl="0" algn="l">
              <a:spcBef>
                <a:spcPts val="1200"/>
              </a:spcBef>
              <a:spcAft>
                <a:spcPts val="0"/>
              </a:spcAft>
              <a:buSzPct val="100000"/>
              <a:buChar char="●"/>
            </a:pPr>
            <a:r>
              <a:rPr lang="en"/>
              <a:t>The pipeline is built for .xlsx files, but ReMo has .xml files and .mrc files which aren’t as easily interpreted. We plan to convert these to .xlsx files that will fit into our pipeline, or worst case, scrape ISBN values from these files. </a:t>
            </a:r>
            <a:endParaRPr/>
          </a:p>
          <a:p>
            <a:pPr indent="-308610" lvl="0" marL="457200" rtl="0" algn="l">
              <a:spcBef>
                <a:spcPts val="0"/>
              </a:spcBef>
              <a:spcAft>
                <a:spcPts val="0"/>
              </a:spcAft>
              <a:buSzPct val="100000"/>
              <a:buChar char="●"/>
            </a:pPr>
            <a:r>
              <a:rPr lang="en"/>
              <a:t>Coordinate the dataframe output to match cleanly with the database.</a:t>
            </a:r>
            <a:endParaRPr/>
          </a:p>
          <a:p>
            <a:pPr indent="-308610" lvl="0" marL="457200" rtl="0" algn="l">
              <a:spcBef>
                <a:spcPts val="0"/>
              </a:spcBef>
              <a:spcAft>
                <a:spcPts val="0"/>
              </a:spcAft>
              <a:buSzPct val="100000"/>
              <a:buChar char="●"/>
            </a:pPr>
            <a:r>
              <a:rPr lang="en"/>
              <a:t>Investigate further API calls to fill missing data.</a:t>
            </a:r>
            <a:endParaRPr/>
          </a:p>
          <a:p>
            <a:pPr indent="-308610" lvl="0" marL="457200" rtl="0" algn="l">
              <a:spcBef>
                <a:spcPts val="0"/>
              </a:spcBef>
              <a:spcAft>
                <a:spcPts val="0"/>
              </a:spcAft>
              <a:buSzPct val="100000"/>
              <a:buChar char="●"/>
            </a:pPr>
            <a:r>
              <a:rPr lang="en"/>
              <a:t>Consider “new” records with books that already exist in the database coming in from additional files and/or manual entry.</a:t>
            </a:r>
            <a:endParaRPr/>
          </a:p>
          <a:p>
            <a:pPr indent="0" lvl="0" marL="0" rtl="0" algn="l">
              <a:spcBef>
                <a:spcPts val="1200"/>
              </a:spcBef>
              <a:spcAft>
                <a:spcPts val="0"/>
              </a:spcAft>
              <a:buNone/>
            </a:pPr>
            <a:r>
              <a:rPr b="1" lang="en"/>
              <a:t>Database:</a:t>
            </a:r>
            <a:endParaRPr b="1"/>
          </a:p>
          <a:p>
            <a:pPr indent="-308610" lvl="0" marL="457200" rtl="0" algn="l">
              <a:spcBef>
                <a:spcPts val="1200"/>
              </a:spcBef>
              <a:spcAft>
                <a:spcPts val="0"/>
              </a:spcAft>
              <a:buSzPct val="100000"/>
              <a:buChar char="●"/>
            </a:pPr>
            <a:r>
              <a:rPr lang="en"/>
              <a:t>Use pandas.DataFrame.to_sql to load data to database.</a:t>
            </a:r>
            <a:endParaRPr/>
          </a:p>
          <a:p>
            <a:pPr indent="-308610" lvl="0" marL="457200" rtl="0" algn="l">
              <a:spcBef>
                <a:spcPts val="0"/>
              </a:spcBef>
              <a:spcAft>
                <a:spcPts val="0"/>
              </a:spcAft>
              <a:buSzPct val="100000"/>
              <a:buChar char="●"/>
            </a:pPr>
            <a:r>
              <a:rPr lang="en"/>
              <a:t>Potentially adjust the structure of the database depending on the information we can populate from the data files and API calls.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Challenges</a:t>
            </a:r>
            <a:endParaRPr/>
          </a:p>
        </p:txBody>
      </p:sp>
      <p:sp>
        <p:nvSpPr>
          <p:cNvPr id="304" name="Google Shape;304;p44"/>
          <p:cNvSpPr txBox="1"/>
          <p:nvPr>
            <p:ph idx="1" type="body"/>
          </p:nvPr>
        </p:nvSpPr>
        <p:spPr>
          <a:xfrm>
            <a:off x="0" y="1164900"/>
            <a:ext cx="5678400" cy="3978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Creating a uniform pipeline for file intake</a:t>
            </a:r>
            <a:endParaRPr/>
          </a:p>
          <a:p>
            <a:pPr indent="-317500" lvl="1" marL="914400" rtl="0" algn="l">
              <a:spcBef>
                <a:spcPts val="0"/>
              </a:spcBef>
              <a:spcAft>
                <a:spcPts val="0"/>
              </a:spcAft>
              <a:buSzPts val="1400"/>
              <a:buChar char="-"/>
            </a:pPr>
            <a:r>
              <a:rPr lang="en"/>
              <a:t>Multiple file types (MRC, XML, XLS, etc).</a:t>
            </a:r>
            <a:endParaRPr/>
          </a:p>
          <a:p>
            <a:pPr indent="-317500" lvl="2" marL="1371600" rtl="0" algn="l">
              <a:spcBef>
                <a:spcPts val="0"/>
              </a:spcBef>
              <a:spcAft>
                <a:spcPts val="0"/>
              </a:spcAft>
              <a:buSzPts val="1400"/>
              <a:buChar char="-"/>
            </a:pPr>
            <a:r>
              <a:rPr lang="en"/>
              <a:t>MRC</a:t>
            </a:r>
            <a:endParaRPr/>
          </a:p>
          <a:p>
            <a:pPr indent="-317500" lvl="3" marL="1828800" rtl="0" algn="l">
              <a:spcBef>
                <a:spcPts val="0"/>
              </a:spcBef>
              <a:spcAft>
                <a:spcPts val="0"/>
              </a:spcAft>
              <a:buSzPts val="1400"/>
              <a:buChar char="-"/>
            </a:pPr>
            <a:r>
              <a:rPr lang="en"/>
              <a:t>Used back door ability of Zotero to convert MRC to .csv, not scalable.</a:t>
            </a:r>
            <a:endParaRPr/>
          </a:p>
          <a:p>
            <a:pPr indent="-317500" lvl="3" marL="1828800" rtl="0" algn="l">
              <a:spcBef>
                <a:spcPts val="0"/>
              </a:spcBef>
              <a:spcAft>
                <a:spcPts val="0"/>
              </a:spcAft>
              <a:buSzPts val="1400"/>
              <a:buChar char="-"/>
            </a:pPr>
            <a:r>
              <a:rPr lang="en"/>
              <a:t>Needed decompiling with NodeJS.</a:t>
            </a:r>
            <a:endParaRPr/>
          </a:p>
          <a:p>
            <a:pPr indent="-317500" lvl="2" marL="1371600" rtl="0" algn="l">
              <a:spcBef>
                <a:spcPts val="0"/>
              </a:spcBef>
              <a:spcAft>
                <a:spcPts val="0"/>
              </a:spcAft>
              <a:buSzPts val="1400"/>
              <a:buChar char="-"/>
            </a:pPr>
            <a:r>
              <a:rPr lang="en"/>
              <a:t>XML</a:t>
            </a:r>
            <a:endParaRPr/>
          </a:p>
          <a:p>
            <a:pPr indent="-317500" lvl="3" marL="1828800" rtl="0" algn="l">
              <a:spcBef>
                <a:spcPts val="0"/>
              </a:spcBef>
              <a:spcAft>
                <a:spcPts val="0"/>
              </a:spcAft>
              <a:buSzPts val="1400"/>
              <a:buChar char="-"/>
            </a:pPr>
            <a:r>
              <a:rPr lang="en"/>
              <a:t>Varied in structure and need specific details to read, not scalable.</a:t>
            </a:r>
            <a:endParaRPr/>
          </a:p>
          <a:p>
            <a:pPr indent="-317500" lvl="1" marL="914400" rtl="0" algn="l">
              <a:spcBef>
                <a:spcPts val="0"/>
              </a:spcBef>
              <a:spcAft>
                <a:spcPts val="0"/>
              </a:spcAft>
              <a:buSzPts val="1400"/>
              <a:buChar char="-"/>
            </a:pPr>
            <a:r>
              <a:rPr lang="en"/>
              <a:t>Within file types, files have different headings and data, so they need to be processed differently.</a:t>
            </a:r>
            <a:endParaRPr/>
          </a:p>
        </p:txBody>
      </p:sp>
      <p:pic>
        <p:nvPicPr>
          <p:cNvPr id="305" name="Google Shape;305;p44"/>
          <p:cNvPicPr preferRelativeResize="0"/>
          <p:nvPr/>
        </p:nvPicPr>
        <p:blipFill>
          <a:blip r:embed="rId3">
            <a:alphaModFix/>
          </a:blip>
          <a:stretch>
            <a:fillRect/>
          </a:stretch>
        </p:blipFill>
        <p:spPr>
          <a:xfrm>
            <a:off x="5678402" y="334221"/>
            <a:ext cx="3465574" cy="1443425"/>
          </a:xfrm>
          <a:prstGeom prst="rect">
            <a:avLst/>
          </a:prstGeom>
          <a:noFill/>
          <a:ln>
            <a:noFill/>
          </a:ln>
        </p:spPr>
      </p:pic>
      <p:sp>
        <p:nvSpPr>
          <p:cNvPr id="306" name="Google Shape;306;p44"/>
          <p:cNvSpPr txBox="1"/>
          <p:nvPr/>
        </p:nvSpPr>
        <p:spPr>
          <a:xfrm>
            <a:off x="7177500" y="0"/>
            <a:ext cx="1966500" cy="461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800">
                <a:solidFill>
                  <a:schemeClr val="dk2"/>
                </a:solidFill>
              </a:rPr>
              <a:t>XML</a:t>
            </a:r>
            <a:endParaRPr sz="1800">
              <a:solidFill>
                <a:schemeClr val="dk2"/>
              </a:solidFill>
            </a:endParaRPr>
          </a:p>
        </p:txBody>
      </p:sp>
      <p:pic>
        <p:nvPicPr>
          <p:cNvPr id="307" name="Google Shape;307;p44"/>
          <p:cNvPicPr preferRelativeResize="0"/>
          <p:nvPr/>
        </p:nvPicPr>
        <p:blipFill>
          <a:blip r:embed="rId4">
            <a:alphaModFix/>
          </a:blip>
          <a:stretch>
            <a:fillRect/>
          </a:stretch>
        </p:blipFill>
        <p:spPr>
          <a:xfrm>
            <a:off x="7031450" y="1777650"/>
            <a:ext cx="2112525" cy="23835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5"/>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XML</a:t>
            </a:r>
            <a:endParaRPr/>
          </a:p>
        </p:txBody>
      </p:sp>
      <p:sp>
        <p:nvSpPr>
          <p:cNvPr id="313" name="Google Shape;313;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4" name="Google Shape;314;p45"/>
          <p:cNvPicPr preferRelativeResize="0"/>
          <p:nvPr/>
        </p:nvPicPr>
        <p:blipFill>
          <a:blip r:embed="rId3">
            <a:alphaModFix/>
          </a:blip>
          <a:stretch>
            <a:fillRect/>
          </a:stretch>
        </p:blipFill>
        <p:spPr>
          <a:xfrm>
            <a:off x="0" y="797787"/>
            <a:ext cx="3656648" cy="4125776"/>
          </a:xfrm>
          <a:prstGeom prst="rect">
            <a:avLst/>
          </a:prstGeom>
          <a:noFill/>
          <a:ln>
            <a:noFill/>
          </a:ln>
        </p:spPr>
      </p:pic>
      <p:pic>
        <p:nvPicPr>
          <p:cNvPr id="315" name="Google Shape;315;p45"/>
          <p:cNvPicPr preferRelativeResize="0"/>
          <p:nvPr/>
        </p:nvPicPr>
        <p:blipFill>
          <a:blip r:embed="rId4">
            <a:alphaModFix/>
          </a:blip>
          <a:stretch>
            <a:fillRect/>
          </a:stretch>
        </p:blipFill>
        <p:spPr>
          <a:xfrm>
            <a:off x="6407993" y="0"/>
            <a:ext cx="2736013" cy="5143499"/>
          </a:xfrm>
          <a:prstGeom prst="rect">
            <a:avLst/>
          </a:prstGeom>
          <a:noFill/>
          <a:ln>
            <a:noFill/>
          </a:ln>
        </p:spPr>
      </p:pic>
      <p:pic>
        <p:nvPicPr>
          <p:cNvPr id="316" name="Google Shape;316;p45"/>
          <p:cNvPicPr preferRelativeResize="0"/>
          <p:nvPr/>
        </p:nvPicPr>
        <p:blipFill>
          <a:blip r:embed="rId5">
            <a:alphaModFix/>
          </a:blip>
          <a:stretch>
            <a:fillRect/>
          </a:stretch>
        </p:blipFill>
        <p:spPr>
          <a:xfrm>
            <a:off x="2420800" y="0"/>
            <a:ext cx="3987201" cy="3490026"/>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Challenges</a:t>
            </a:r>
            <a:endParaRPr/>
          </a:p>
        </p:txBody>
      </p:sp>
      <p:sp>
        <p:nvSpPr>
          <p:cNvPr id="322" name="Google Shape;322;p46"/>
          <p:cNvSpPr txBox="1"/>
          <p:nvPr>
            <p:ph idx="1" type="body"/>
          </p:nvPr>
        </p:nvSpPr>
        <p:spPr>
          <a:xfrm>
            <a:off x="311700" y="1052800"/>
            <a:ext cx="8520600" cy="39786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Creating a uniform pipeline for file intake</a:t>
            </a:r>
            <a:endParaRPr/>
          </a:p>
          <a:p>
            <a:pPr indent="-310832" lvl="1" marL="914400" rtl="0" algn="l">
              <a:spcBef>
                <a:spcPts val="0"/>
              </a:spcBef>
              <a:spcAft>
                <a:spcPts val="0"/>
              </a:spcAft>
              <a:buSzPct val="100000"/>
              <a:buChar char="-"/>
            </a:pPr>
            <a:r>
              <a:rPr lang="en"/>
              <a:t>Multiple file types (MRC, XML, XLS, etc).</a:t>
            </a:r>
            <a:endParaRPr/>
          </a:p>
          <a:p>
            <a:pPr indent="-310832" lvl="1" marL="914400" rtl="0" algn="l">
              <a:spcBef>
                <a:spcPts val="0"/>
              </a:spcBef>
              <a:spcAft>
                <a:spcPts val="0"/>
              </a:spcAft>
              <a:buSzPct val="100000"/>
              <a:buChar char="-"/>
            </a:pPr>
            <a:r>
              <a:rPr lang="en"/>
              <a:t>Within file types, files have different headings and data, so they need to be processed differently.</a:t>
            </a:r>
            <a:endParaRPr/>
          </a:p>
          <a:p>
            <a:pPr indent="-334327" lvl="0" marL="457200" rtl="0" algn="l">
              <a:spcBef>
                <a:spcPts val="0"/>
              </a:spcBef>
              <a:spcAft>
                <a:spcPts val="0"/>
              </a:spcAft>
              <a:buSzPct val="100000"/>
              <a:buChar char="-"/>
            </a:pPr>
            <a:r>
              <a:rPr lang="en"/>
              <a:t>Data requested by the client was often unavailable</a:t>
            </a:r>
            <a:endParaRPr/>
          </a:p>
          <a:p>
            <a:pPr indent="-310832" lvl="1" marL="914400" rtl="0" algn="l">
              <a:spcBef>
                <a:spcPts val="0"/>
              </a:spcBef>
              <a:spcAft>
                <a:spcPts val="0"/>
              </a:spcAft>
              <a:buSzPct val="100000"/>
              <a:buChar char="-"/>
            </a:pPr>
            <a:r>
              <a:rPr lang="en"/>
              <a:t>Data within files is sparse and does not conform to desired categories.</a:t>
            </a:r>
            <a:endParaRPr/>
          </a:p>
          <a:p>
            <a:pPr indent="-334327" lvl="0" marL="457200" rtl="0" algn="l">
              <a:spcBef>
                <a:spcPts val="0"/>
              </a:spcBef>
              <a:spcAft>
                <a:spcPts val="0"/>
              </a:spcAft>
              <a:buSzPct val="100000"/>
              <a:buChar char="-"/>
            </a:pPr>
            <a:r>
              <a:rPr lang="en"/>
              <a:t>APIs were not entirely helpful in filling in missing data, they were also limited in our ability to use them:</a:t>
            </a:r>
            <a:endParaRPr/>
          </a:p>
          <a:p>
            <a:pPr indent="0" lvl="0" marL="45720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34327" lvl="0" marL="457200" rtl="0" algn="l">
              <a:spcBef>
                <a:spcPts val="1200"/>
              </a:spcBef>
              <a:spcAft>
                <a:spcPts val="0"/>
              </a:spcAft>
              <a:buSzPct val="100000"/>
              <a:buChar char="-"/>
            </a:pPr>
            <a:r>
              <a:rPr lang="en"/>
              <a:t>Cleaning each of the larger data files had a run time of &gt;25 minutes per file</a:t>
            </a:r>
            <a:endParaRPr/>
          </a:p>
          <a:p>
            <a:pPr indent="-310832" lvl="1" marL="914400" rtl="0" algn="l">
              <a:spcBef>
                <a:spcPts val="0"/>
              </a:spcBef>
              <a:spcAft>
                <a:spcPts val="0"/>
              </a:spcAft>
              <a:buSzPct val="100000"/>
              <a:buChar char="-"/>
            </a:pPr>
            <a:r>
              <a:rPr lang="en"/>
              <a:t>A significant manual and automated effort was needed to convert each file into a standardized format.</a:t>
            </a:r>
            <a:endParaRPr/>
          </a:p>
          <a:p>
            <a:pPr indent="-334327" lvl="0" marL="457200" rtl="0" algn="l">
              <a:spcBef>
                <a:spcPts val="0"/>
              </a:spcBef>
              <a:spcAft>
                <a:spcPts val="0"/>
              </a:spcAft>
              <a:buSzPct val="100000"/>
              <a:buChar char="-"/>
            </a:pPr>
            <a:r>
              <a:rPr lang="en"/>
              <a:t>Some of the files couldn’t be entered into the DB due to size limitations in phpMyAdmin.</a:t>
            </a:r>
            <a:endParaRPr/>
          </a:p>
        </p:txBody>
      </p:sp>
      <p:pic>
        <p:nvPicPr>
          <p:cNvPr id="323" name="Google Shape;323;p46"/>
          <p:cNvPicPr preferRelativeResize="0"/>
          <p:nvPr/>
        </p:nvPicPr>
        <p:blipFill>
          <a:blip r:embed="rId3">
            <a:alphaModFix/>
          </a:blip>
          <a:stretch>
            <a:fillRect/>
          </a:stretch>
        </p:blipFill>
        <p:spPr>
          <a:xfrm>
            <a:off x="2807325" y="2445500"/>
            <a:ext cx="3529351" cy="15356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Path Forward</a:t>
            </a:r>
            <a:endParaRPr/>
          </a:p>
        </p:txBody>
      </p:sp>
      <p:sp>
        <p:nvSpPr>
          <p:cNvPr id="329" name="Google Shape;329;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Expanded functionality allowing users to find and enter more data from the interface.</a:t>
            </a:r>
            <a:endParaRPr/>
          </a:p>
          <a:p>
            <a:pPr indent="-317500" lvl="1" marL="914400" rtl="0" algn="l">
              <a:spcBef>
                <a:spcPts val="0"/>
              </a:spcBef>
              <a:spcAft>
                <a:spcPts val="0"/>
              </a:spcAft>
              <a:buSzPts val="1400"/>
              <a:buChar char="-"/>
            </a:pPr>
            <a:r>
              <a:rPr lang="en"/>
              <a:t>Ability to look up books.</a:t>
            </a:r>
            <a:endParaRPr/>
          </a:p>
          <a:p>
            <a:pPr indent="-317500" lvl="1" marL="914400" rtl="0" algn="l">
              <a:spcBef>
                <a:spcPts val="0"/>
              </a:spcBef>
              <a:spcAft>
                <a:spcPts val="0"/>
              </a:spcAft>
              <a:buSzPts val="1400"/>
              <a:buChar char="-"/>
            </a:pPr>
            <a:r>
              <a:rPr lang="en"/>
              <a:t>Ability to modify records and input additional data for sparse records.</a:t>
            </a:r>
            <a:endParaRPr/>
          </a:p>
          <a:p>
            <a:pPr indent="-317500" lvl="1" marL="914400" rtl="0" algn="l">
              <a:spcBef>
                <a:spcPts val="0"/>
              </a:spcBef>
              <a:spcAft>
                <a:spcPts val="0"/>
              </a:spcAft>
              <a:buSzPts val="1400"/>
              <a:buChar char="-"/>
            </a:pPr>
            <a:r>
              <a:rPr lang="en"/>
              <a:t>Different accesses for Student, Teacher, and Admin.</a:t>
            </a:r>
            <a:endParaRPr/>
          </a:p>
          <a:p>
            <a:pPr indent="-342900" lvl="0" marL="457200" rtl="0" algn="l">
              <a:spcBef>
                <a:spcPts val="0"/>
              </a:spcBef>
              <a:spcAft>
                <a:spcPts val="0"/>
              </a:spcAft>
              <a:buSzPts val="1800"/>
              <a:buChar char="-"/>
            </a:pPr>
            <a:r>
              <a:rPr lang="en"/>
              <a:t>Setting a standard data format for participating schools/resources.</a:t>
            </a:r>
            <a:endParaRPr/>
          </a:p>
          <a:p>
            <a:pPr indent="-317500" lvl="1" marL="914400" rtl="0" algn="l">
              <a:spcBef>
                <a:spcPts val="0"/>
              </a:spcBef>
              <a:spcAft>
                <a:spcPts val="0"/>
              </a:spcAft>
              <a:buSzPts val="1400"/>
              <a:buChar char="-"/>
            </a:pPr>
            <a:r>
              <a:rPr lang="en"/>
              <a:t>Book data is itself messy with many overlapping </a:t>
            </a:r>
            <a:r>
              <a:rPr lang="en"/>
              <a:t>attributes</a:t>
            </a:r>
            <a:r>
              <a:rPr lang="en"/>
              <a:t> between records (titles, authors, even ISBNs in some cases).</a:t>
            </a:r>
            <a:endParaRPr/>
          </a:p>
          <a:p>
            <a:pPr indent="-317500" lvl="1" marL="914400" rtl="0" algn="l">
              <a:spcBef>
                <a:spcPts val="0"/>
              </a:spcBef>
              <a:spcAft>
                <a:spcPts val="0"/>
              </a:spcAft>
              <a:buSzPts val="1400"/>
              <a:buChar char="-"/>
            </a:pPr>
            <a:r>
              <a:rPr lang="en"/>
              <a:t>The manual lift required to handle each individual file will cause a challenge without standards. We suggest .xlsx files as these are the easiest to manage with our current pipeline using Python, generating DataFrames, and entering records into a SQL database.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Conceptual “Gold Standard” for Data</a:t>
            </a:r>
            <a:endParaRPr/>
          </a:p>
        </p:txBody>
      </p:sp>
      <p:sp>
        <p:nvSpPr>
          <p:cNvPr id="335" name="Google Shape;335;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This “raw data” in the dataframe required reading the XML and determining which data to extract. Similarly, MRC files required a lot of weeding out “excess” data.</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Getting here takes a lot of preprocessing and cleaning for each individual file, and even still a lot of data is missing.</a:t>
            </a:r>
            <a:endParaRPr/>
          </a:p>
        </p:txBody>
      </p:sp>
      <p:pic>
        <p:nvPicPr>
          <p:cNvPr id="336" name="Google Shape;336;p48"/>
          <p:cNvPicPr preferRelativeResize="0"/>
          <p:nvPr/>
        </p:nvPicPr>
        <p:blipFill>
          <a:blip r:embed="rId3">
            <a:alphaModFix/>
          </a:blip>
          <a:stretch>
            <a:fillRect/>
          </a:stretch>
        </p:blipFill>
        <p:spPr>
          <a:xfrm>
            <a:off x="13588" y="4095775"/>
            <a:ext cx="9116826" cy="921475"/>
          </a:xfrm>
          <a:prstGeom prst="rect">
            <a:avLst/>
          </a:prstGeom>
          <a:noFill/>
          <a:ln cap="flat" cmpd="sng" w="19050">
            <a:solidFill>
              <a:srgbClr val="BF9000"/>
            </a:solidFill>
            <a:prstDash val="solid"/>
            <a:round/>
            <a:headEnd len="sm" w="sm" type="none"/>
            <a:tailEnd len="sm" w="sm" type="none"/>
          </a:ln>
        </p:spPr>
      </p:pic>
      <p:pic>
        <p:nvPicPr>
          <p:cNvPr id="337" name="Google Shape;337;p48"/>
          <p:cNvPicPr preferRelativeResize="0"/>
          <p:nvPr/>
        </p:nvPicPr>
        <p:blipFill>
          <a:blip r:embed="rId4">
            <a:alphaModFix/>
          </a:blip>
          <a:stretch>
            <a:fillRect/>
          </a:stretch>
        </p:blipFill>
        <p:spPr>
          <a:xfrm>
            <a:off x="0" y="1927974"/>
            <a:ext cx="9144001" cy="128755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Workflow</a:t>
            </a:r>
            <a:endParaRPr/>
          </a:p>
        </p:txBody>
      </p:sp>
      <p:pic>
        <p:nvPicPr>
          <p:cNvPr id="75" name="Google Shape;75;p16"/>
          <p:cNvPicPr preferRelativeResize="0"/>
          <p:nvPr/>
        </p:nvPicPr>
        <p:blipFill>
          <a:blip r:embed="rId3">
            <a:alphaModFix/>
          </a:blip>
          <a:stretch>
            <a:fillRect/>
          </a:stretch>
        </p:blipFill>
        <p:spPr>
          <a:xfrm>
            <a:off x="138163" y="1556387"/>
            <a:ext cx="8867676" cy="2030725"/>
          </a:xfrm>
          <a:prstGeom prst="rect">
            <a:avLst/>
          </a:prstGeom>
          <a:noFill/>
          <a:ln>
            <a:noFill/>
          </a:ln>
        </p:spPr>
      </p:pic>
      <p:sp>
        <p:nvSpPr>
          <p:cNvPr id="76" name="Google Shape;76;p16"/>
          <p:cNvSpPr/>
          <p:nvPr/>
        </p:nvSpPr>
        <p:spPr>
          <a:xfrm>
            <a:off x="138175" y="1466400"/>
            <a:ext cx="891000" cy="22107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77" name="Google Shape;77;p16"/>
          <p:cNvCxnSpPr/>
          <p:nvPr/>
        </p:nvCxnSpPr>
        <p:spPr>
          <a:xfrm rot="5400000">
            <a:off x="7323925" y="1984950"/>
            <a:ext cx="642000" cy="586800"/>
          </a:xfrm>
          <a:prstGeom prst="straightConnector1">
            <a:avLst/>
          </a:prstGeom>
          <a:noFill/>
          <a:ln cap="flat" cmpd="sng" w="9525">
            <a:solidFill>
              <a:srgbClr val="FF0000"/>
            </a:solidFill>
            <a:prstDash val="solid"/>
            <a:round/>
            <a:headEnd len="med" w="med" type="none"/>
            <a:tailEnd len="med" w="med" type="none"/>
          </a:ln>
        </p:spPr>
      </p:cxnSp>
      <p:cxnSp>
        <p:nvCxnSpPr>
          <p:cNvPr id="78" name="Google Shape;78;p16"/>
          <p:cNvCxnSpPr/>
          <p:nvPr/>
        </p:nvCxnSpPr>
        <p:spPr>
          <a:xfrm>
            <a:off x="7323925" y="1984950"/>
            <a:ext cx="642000" cy="5868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Graphical User Interface</a:t>
            </a:r>
            <a:endParaRPr/>
          </a:p>
        </p:txBody>
      </p:sp>
      <p:pic>
        <p:nvPicPr>
          <p:cNvPr id="84" name="Google Shape;84;p17"/>
          <p:cNvPicPr preferRelativeResize="0"/>
          <p:nvPr/>
        </p:nvPicPr>
        <p:blipFill rotWithShape="1">
          <a:blip r:embed="rId3">
            <a:alphaModFix/>
          </a:blip>
          <a:srcRect b="6846" l="0" r="0" t="0"/>
          <a:stretch/>
        </p:blipFill>
        <p:spPr>
          <a:xfrm>
            <a:off x="311700" y="1180350"/>
            <a:ext cx="4876402" cy="3416399"/>
          </a:xfrm>
          <a:prstGeom prst="rect">
            <a:avLst/>
          </a:prstGeom>
          <a:noFill/>
          <a:ln>
            <a:noFill/>
          </a:ln>
        </p:spPr>
      </p:pic>
      <p:pic>
        <p:nvPicPr>
          <p:cNvPr id="85" name="Google Shape;85;p17"/>
          <p:cNvPicPr preferRelativeResize="0"/>
          <p:nvPr/>
        </p:nvPicPr>
        <p:blipFill>
          <a:blip r:embed="rId4">
            <a:alphaModFix/>
          </a:blip>
          <a:stretch>
            <a:fillRect/>
          </a:stretch>
        </p:blipFill>
        <p:spPr>
          <a:xfrm>
            <a:off x="5340502" y="775775"/>
            <a:ext cx="3413750" cy="3820974"/>
          </a:xfrm>
          <a:prstGeom prst="rect">
            <a:avLst/>
          </a:prstGeom>
          <a:noFill/>
          <a:ln>
            <a:noFill/>
          </a:ln>
        </p:spPr>
      </p:pic>
      <p:pic>
        <p:nvPicPr>
          <p:cNvPr id="86" name="Google Shape;86;p17"/>
          <p:cNvPicPr preferRelativeResize="0"/>
          <p:nvPr/>
        </p:nvPicPr>
        <p:blipFill>
          <a:blip r:embed="rId5">
            <a:alphaModFix/>
          </a:blip>
          <a:stretch>
            <a:fillRect/>
          </a:stretch>
        </p:blipFill>
        <p:spPr>
          <a:xfrm>
            <a:off x="3773463" y="4596750"/>
            <a:ext cx="1597086" cy="546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GUI (con’t)</a:t>
            </a:r>
            <a:endParaRPr/>
          </a:p>
        </p:txBody>
      </p:sp>
      <p:sp>
        <p:nvSpPr>
          <p:cNvPr id="92" name="Google Shape;92;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3" name="Google Shape;93;p18"/>
          <p:cNvPicPr preferRelativeResize="0"/>
          <p:nvPr/>
        </p:nvPicPr>
        <p:blipFill>
          <a:blip r:embed="rId3">
            <a:alphaModFix/>
          </a:blip>
          <a:stretch>
            <a:fillRect/>
          </a:stretch>
        </p:blipFill>
        <p:spPr>
          <a:xfrm>
            <a:off x="311700" y="1152475"/>
            <a:ext cx="4081875" cy="1419275"/>
          </a:xfrm>
          <a:prstGeom prst="rect">
            <a:avLst/>
          </a:prstGeom>
          <a:noFill/>
          <a:ln>
            <a:noFill/>
          </a:ln>
        </p:spPr>
      </p:pic>
      <p:pic>
        <p:nvPicPr>
          <p:cNvPr id="94" name="Google Shape;94;p18"/>
          <p:cNvPicPr preferRelativeResize="0"/>
          <p:nvPr/>
        </p:nvPicPr>
        <p:blipFill>
          <a:blip r:embed="rId4">
            <a:alphaModFix/>
          </a:blip>
          <a:stretch>
            <a:fillRect/>
          </a:stretch>
        </p:blipFill>
        <p:spPr>
          <a:xfrm>
            <a:off x="5317575" y="1152475"/>
            <a:ext cx="3514725" cy="1419275"/>
          </a:xfrm>
          <a:prstGeom prst="rect">
            <a:avLst/>
          </a:prstGeom>
          <a:noFill/>
          <a:ln>
            <a:noFill/>
          </a:ln>
        </p:spPr>
      </p:pic>
      <p:pic>
        <p:nvPicPr>
          <p:cNvPr id="95" name="Google Shape;95;p18"/>
          <p:cNvPicPr preferRelativeResize="0"/>
          <p:nvPr/>
        </p:nvPicPr>
        <p:blipFill>
          <a:blip r:embed="rId5">
            <a:alphaModFix/>
          </a:blip>
          <a:stretch>
            <a:fillRect/>
          </a:stretch>
        </p:blipFill>
        <p:spPr>
          <a:xfrm>
            <a:off x="6793950" y="3306800"/>
            <a:ext cx="2038350" cy="1276350"/>
          </a:xfrm>
          <a:prstGeom prst="rect">
            <a:avLst/>
          </a:prstGeom>
          <a:noFill/>
          <a:ln>
            <a:noFill/>
          </a:ln>
        </p:spPr>
      </p:pic>
      <p:pic>
        <p:nvPicPr>
          <p:cNvPr id="96" name="Google Shape;96;p18"/>
          <p:cNvPicPr preferRelativeResize="0"/>
          <p:nvPr/>
        </p:nvPicPr>
        <p:blipFill>
          <a:blip r:embed="rId6">
            <a:alphaModFix/>
          </a:blip>
          <a:stretch>
            <a:fillRect/>
          </a:stretch>
        </p:blipFill>
        <p:spPr>
          <a:xfrm>
            <a:off x="3880075" y="3292500"/>
            <a:ext cx="2114550" cy="1304925"/>
          </a:xfrm>
          <a:prstGeom prst="rect">
            <a:avLst/>
          </a:prstGeom>
          <a:noFill/>
          <a:ln>
            <a:noFill/>
          </a:ln>
        </p:spPr>
      </p:pic>
      <p:cxnSp>
        <p:nvCxnSpPr>
          <p:cNvPr id="97" name="Google Shape;97;p18"/>
          <p:cNvCxnSpPr>
            <a:stCxn id="93" idx="3"/>
            <a:endCxn id="94" idx="1"/>
          </p:cNvCxnSpPr>
          <p:nvPr/>
        </p:nvCxnSpPr>
        <p:spPr>
          <a:xfrm>
            <a:off x="4393575" y="1862113"/>
            <a:ext cx="924000" cy="0"/>
          </a:xfrm>
          <a:prstGeom prst="straightConnector1">
            <a:avLst/>
          </a:prstGeom>
          <a:noFill/>
          <a:ln cap="flat" cmpd="sng" w="9525">
            <a:solidFill>
              <a:schemeClr val="dk2"/>
            </a:solidFill>
            <a:prstDash val="solid"/>
            <a:round/>
            <a:headEnd len="med" w="med" type="none"/>
            <a:tailEnd len="med" w="med" type="triangle"/>
          </a:ln>
        </p:spPr>
      </p:cxnSp>
      <p:cxnSp>
        <p:nvCxnSpPr>
          <p:cNvPr id="98" name="Google Shape;98;p18"/>
          <p:cNvCxnSpPr/>
          <p:nvPr/>
        </p:nvCxnSpPr>
        <p:spPr>
          <a:xfrm>
            <a:off x="7404400" y="2556425"/>
            <a:ext cx="14100" cy="738900"/>
          </a:xfrm>
          <a:prstGeom prst="straightConnector1">
            <a:avLst/>
          </a:prstGeom>
          <a:noFill/>
          <a:ln cap="flat" cmpd="sng" w="9525">
            <a:solidFill>
              <a:schemeClr val="dk2"/>
            </a:solidFill>
            <a:prstDash val="solid"/>
            <a:round/>
            <a:headEnd len="med" w="med" type="none"/>
            <a:tailEnd len="med" w="med" type="triangle"/>
          </a:ln>
        </p:spPr>
      </p:cxnSp>
      <p:cxnSp>
        <p:nvCxnSpPr>
          <p:cNvPr id="99" name="Google Shape;99;p18"/>
          <p:cNvCxnSpPr>
            <a:stCxn id="95" idx="1"/>
            <a:endCxn id="96" idx="3"/>
          </p:cNvCxnSpPr>
          <p:nvPr/>
        </p:nvCxnSpPr>
        <p:spPr>
          <a:xfrm rot="10800000">
            <a:off x="5994750" y="3944975"/>
            <a:ext cx="799200" cy="0"/>
          </a:xfrm>
          <a:prstGeom prst="straightConnector1">
            <a:avLst/>
          </a:prstGeom>
          <a:noFill/>
          <a:ln cap="flat" cmpd="sng" w="9525">
            <a:solidFill>
              <a:schemeClr val="dk2"/>
            </a:solidFill>
            <a:prstDash val="solid"/>
            <a:round/>
            <a:headEnd len="med" w="med" type="none"/>
            <a:tailEnd len="med" w="med" type="triangle"/>
          </a:ln>
        </p:spPr>
      </p:cxnSp>
      <p:pic>
        <p:nvPicPr>
          <p:cNvPr id="100" name="Google Shape;100;p18"/>
          <p:cNvPicPr preferRelativeResize="0"/>
          <p:nvPr/>
        </p:nvPicPr>
        <p:blipFill>
          <a:blip r:embed="rId7">
            <a:alphaModFix/>
          </a:blip>
          <a:stretch>
            <a:fillRect/>
          </a:stretch>
        </p:blipFill>
        <p:spPr>
          <a:xfrm>
            <a:off x="311700" y="3321075"/>
            <a:ext cx="3152775" cy="1276350"/>
          </a:xfrm>
          <a:prstGeom prst="rect">
            <a:avLst/>
          </a:prstGeom>
          <a:noFill/>
          <a:ln>
            <a:noFill/>
          </a:ln>
        </p:spPr>
      </p:pic>
      <p:cxnSp>
        <p:nvCxnSpPr>
          <p:cNvPr id="101" name="Google Shape;101;p18"/>
          <p:cNvCxnSpPr>
            <a:stCxn id="96" idx="1"/>
            <a:endCxn id="100" idx="3"/>
          </p:cNvCxnSpPr>
          <p:nvPr/>
        </p:nvCxnSpPr>
        <p:spPr>
          <a:xfrm flipH="1">
            <a:off x="3464575" y="3944963"/>
            <a:ext cx="415500" cy="14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Search for Books based on Attributes</a:t>
            </a:r>
            <a:endParaRPr/>
          </a:p>
        </p:txBody>
      </p:sp>
      <p:sp>
        <p:nvSpPr>
          <p:cNvPr id="107" name="Google Shape;107;p19"/>
          <p:cNvSpPr txBox="1"/>
          <p:nvPr>
            <p:ph idx="1" type="body"/>
          </p:nvPr>
        </p:nvSpPr>
        <p:spPr>
          <a:xfrm>
            <a:off x="2912900" y="1152475"/>
            <a:ext cx="3426600" cy="1806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 this case, search for a genre returns the title and author(s).</a:t>
            </a:r>
            <a:endParaRPr/>
          </a:p>
        </p:txBody>
      </p:sp>
      <p:pic>
        <p:nvPicPr>
          <p:cNvPr id="108" name="Google Shape;108;p19"/>
          <p:cNvPicPr preferRelativeResize="0"/>
          <p:nvPr/>
        </p:nvPicPr>
        <p:blipFill>
          <a:blip r:embed="rId3">
            <a:alphaModFix/>
          </a:blip>
          <a:stretch>
            <a:fillRect/>
          </a:stretch>
        </p:blipFill>
        <p:spPr>
          <a:xfrm>
            <a:off x="311698" y="1017737"/>
            <a:ext cx="2601200" cy="4125775"/>
          </a:xfrm>
          <a:prstGeom prst="rect">
            <a:avLst/>
          </a:prstGeom>
          <a:noFill/>
          <a:ln>
            <a:noFill/>
          </a:ln>
        </p:spPr>
      </p:pic>
      <p:pic>
        <p:nvPicPr>
          <p:cNvPr id="109" name="Google Shape;109;p19"/>
          <p:cNvPicPr preferRelativeResize="0"/>
          <p:nvPr/>
        </p:nvPicPr>
        <p:blipFill>
          <a:blip r:embed="rId4">
            <a:alphaModFix/>
          </a:blip>
          <a:stretch>
            <a:fillRect/>
          </a:stretch>
        </p:blipFill>
        <p:spPr>
          <a:xfrm>
            <a:off x="6339474" y="1017750"/>
            <a:ext cx="2492832" cy="4125774"/>
          </a:xfrm>
          <a:prstGeom prst="rect">
            <a:avLst/>
          </a:prstGeom>
          <a:noFill/>
          <a:ln>
            <a:noFill/>
          </a:ln>
        </p:spPr>
      </p:pic>
      <p:cxnSp>
        <p:nvCxnSpPr>
          <p:cNvPr id="110" name="Google Shape;110;p19"/>
          <p:cNvCxnSpPr>
            <a:stCxn id="108" idx="3"/>
            <a:endCxn id="109" idx="1"/>
          </p:cNvCxnSpPr>
          <p:nvPr/>
        </p:nvCxnSpPr>
        <p:spPr>
          <a:xfrm>
            <a:off x="2912898" y="3080625"/>
            <a:ext cx="34266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Workflow</a:t>
            </a:r>
            <a:endParaRPr/>
          </a:p>
        </p:txBody>
      </p:sp>
      <p:pic>
        <p:nvPicPr>
          <p:cNvPr id="116" name="Google Shape;116;p20"/>
          <p:cNvPicPr preferRelativeResize="0"/>
          <p:nvPr/>
        </p:nvPicPr>
        <p:blipFill>
          <a:blip r:embed="rId3">
            <a:alphaModFix/>
          </a:blip>
          <a:stretch>
            <a:fillRect/>
          </a:stretch>
        </p:blipFill>
        <p:spPr>
          <a:xfrm>
            <a:off x="138163" y="1556387"/>
            <a:ext cx="8867676" cy="2030725"/>
          </a:xfrm>
          <a:prstGeom prst="rect">
            <a:avLst/>
          </a:prstGeom>
          <a:noFill/>
          <a:ln>
            <a:noFill/>
          </a:ln>
        </p:spPr>
      </p:pic>
      <p:sp>
        <p:nvSpPr>
          <p:cNvPr id="117" name="Google Shape;117;p20"/>
          <p:cNvSpPr/>
          <p:nvPr/>
        </p:nvSpPr>
        <p:spPr>
          <a:xfrm>
            <a:off x="1127975" y="2368725"/>
            <a:ext cx="1198500" cy="13536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18" name="Google Shape;118;p20"/>
          <p:cNvCxnSpPr/>
          <p:nvPr/>
        </p:nvCxnSpPr>
        <p:spPr>
          <a:xfrm>
            <a:off x="7323925" y="1984950"/>
            <a:ext cx="642000" cy="586800"/>
          </a:xfrm>
          <a:prstGeom prst="straightConnector1">
            <a:avLst/>
          </a:prstGeom>
          <a:noFill/>
          <a:ln cap="flat" cmpd="sng" w="9525">
            <a:solidFill>
              <a:srgbClr val="FF0000"/>
            </a:solidFill>
            <a:prstDash val="solid"/>
            <a:round/>
            <a:headEnd len="med" w="med" type="none"/>
            <a:tailEnd len="med" w="med" type="none"/>
          </a:ln>
        </p:spPr>
      </p:cxnSp>
      <p:cxnSp>
        <p:nvCxnSpPr>
          <p:cNvPr id="119" name="Google Shape;119;p20"/>
          <p:cNvCxnSpPr/>
          <p:nvPr/>
        </p:nvCxnSpPr>
        <p:spPr>
          <a:xfrm rot="5400000">
            <a:off x="7323925" y="1984950"/>
            <a:ext cx="642000" cy="5868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Conversion of entry into ISBNs or titles/authors </a:t>
            </a:r>
            <a:endParaRPr/>
          </a:p>
        </p:txBody>
      </p:sp>
      <p:sp>
        <p:nvSpPr>
          <p:cNvPr id="125" name="Google Shape;125;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6" name="Google Shape;126;p21"/>
          <p:cNvPicPr preferRelativeResize="0"/>
          <p:nvPr/>
        </p:nvPicPr>
        <p:blipFill>
          <a:blip r:embed="rId3">
            <a:alphaModFix/>
          </a:blip>
          <a:stretch>
            <a:fillRect/>
          </a:stretch>
        </p:blipFill>
        <p:spPr>
          <a:xfrm>
            <a:off x="311700" y="1152475"/>
            <a:ext cx="8520599" cy="34163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